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2" r:id="rId2"/>
    <p:sldId id="258" r:id="rId3"/>
    <p:sldId id="263" r:id="rId4"/>
    <p:sldId id="257" r:id="rId5"/>
    <p:sldId id="259" r:id="rId6"/>
    <p:sldId id="261" r:id="rId7"/>
    <p:sldId id="260"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3"/>
    <p:restoredTop sz="62883"/>
  </p:normalViewPr>
  <p:slideViewPr>
    <p:cSldViewPr snapToGrid="0" snapToObjects="1">
      <p:cViewPr varScale="1">
        <p:scale>
          <a:sx n="42" d="100"/>
          <a:sy n="42" d="100"/>
        </p:scale>
        <p:origin x="19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A03C46B-EF43-FF4C-BE29-A46FFCC2AC43}" type="datetimeFigureOut">
              <a:rPr lang="en-US"/>
              <a:pPr>
                <a:defRPr/>
              </a:pPr>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1D707D4-3EEB-9545-AC13-9EE9C27B1829}" type="slidenum">
              <a:rPr lang="en-US"/>
              <a:pPr>
                <a:defRPr/>
              </a:pPr>
              <a:t>‹#›</a:t>
            </a:fld>
            <a:endParaRPr lang="en-US"/>
          </a:p>
        </p:txBody>
      </p:sp>
    </p:spTree>
    <p:extLst>
      <p:ext uri="{BB962C8B-B14F-4D97-AF65-F5344CB8AC3E}">
        <p14:creationId xmlns:p14="http://schemas.microsoft.com/office/powerpoint/2010/main" val="677857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Your favorite pizza originates on America</a:t>
            </a:r>
            <a:r>
              <a:rPr lang="ja-JP" altLang="en-US">
                <a:latin typeface="Arial" charset="0"/>
                <a:cs typeface="Yu Gothic" charset="-128"/>
              </a:rPr>
              <a:t>’</a:t>
            </a:r>
            <a:r>
              <a:rPr lang="en-US" altLang="en-US"/>
              <a:t>s farms and ranches.</a:t>
            </a:r>
          </a:p>
          <a:p>
            <a:pPr eaLnBrk="1" hangingPunct="1">
              <a:spcBef>
                <a:spcPct val="0"/>
              </a:spcBef>
            </a:pPr>
            <a:endParaRPr lang="en-US" altLang="en-US"/>
          </a:p>
          <a:p>
            <a:pPr eaLnBrk="1" hangingPunct="1">
              <a:spcBef>
                <a:spcPct val="0"/>
              </a:spcBef>
            </a:pPr>
            <a:r>
              <a:rPr lang="en-US" altLang="en-US"/>
              <a:t>Each year, Americans consume more than </a:t>
            </a:r>
            <a:r>
              <a:rPr lang="en-US" altLang="en-US" b="1"/>
              <a:t>3 billion </a:t>
            </a:r>
            <a:r>
              <a:rPr lang="en-US" altLang="en-US"/>
              <a:t>pizzas. If you look at it another way, the average family eats pizza at home </a:t>
            </a:r>
            <a:r>
              <a:rPr lang="en-US" altLang="en-US" b="1"/>
              <a:t>30 times </a:t>
            </a:r>
            <a:r>
              <a:rPr lang="en-US" altLang="en-US"/>
              <a:t>each year.</a:t>
            </a:r>
          </a:p>
          <a:p>
            <a:pPr eaLnBrk="1" hangingPunct="1">
              <a:spcBef>
                <a:spcPct val="0"/>
              </a:spcBef>
            </a:pPr>
            <a:endParaRPr lang="en-US" altLang="en-US"/>
          </a:p>
          <a:p>
            <a:pPr eaLnBrk="1" hangingPunct="1">
              <a:spcBef>
                <a:spcPct val="0"/>
              </a:spcBef>
            </a:pPr>
            <a:r>
              <a:rPr lang="en-US" altLang="en-US"/>
              <a:t>Sources: USDA – NASS; American Pizza Community; AFBF</a:t>
            </a:r>
          </a:p>
          <a:p>
            <a:pPr eaLnBrk="1" hangingPunct="1">
              <a:spcBef>
                <a:spcPct val="0"/>
              </a:spcBef>
            </a:pPr>
            <a:endParaRPr lang="en-US" altLang="en-US"/>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471BEB5-ED74-1947-B3CD-35A936E51114}"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34682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Annual production of food grown in the United States.</a:t>
            </a:r>
          </a:p>
          <a:p>
            <a:pPr eaLnBrk="1" hangingPunct="1">
              <a:spcBef>
                <a:spcPct val="0"/>
              </a:spcBef>
            </a:pPr>
            <a:endParaRPr lang="en-US" altLang="en-US" b="1"/>
          </a:p>
          <a:p>
            <a:pPr eaLnBrk="1" hangingPunct="1">
              <a:spcBef>
                <a:spcPct val="0"/>
              </a:spcBef>
            </a:pPr>
            <a:r>
              <a:rPr lang="en-US" altLang="en-US"/>
              <a:t>Total Annual Production: 2.3 Trillion Pounds </a:t>
            </a:r>
          </a:p>
          <a:p>
            <a:pPr eaLnBrk="1" hangingPunct="1">
              <a:spcBef>
                <a:spcPct val="0"/>
              </a:spcBef>
            </a:pPr>
            <a:r>
              <a:rPr lang="en-US" altLang="en-US"/>
              <a:t>Crops = 87%     Livestock = 13% </a:t>
            </a:r>
          </a:p>
          <a:p>
            <a:pPr eaLnBrk="1" hangingPunct="1">
              <a:spcBef>
                <a:spcPct val="0"/>
              </a:spcBef>
            </a:pPr>
            <a:endParaRPr lang="en-US" altLang="en-US" b="1"/>
          </a:p>
          <a:p>
            <a:pPr eaLnBrk="1" hangingPunct="1">
              <a:spcBef>
                <a:spcPct val="0"/>
              </a:spcBef>
            </a:pPr>
            <a:r>
              <a:rPr lang="en-US" altLang="en-US" b="1"/>
              <a:t>Top Commodities:</a:t>
            </a:r>
          </a:p>
          <a:p>
            <a:pPr eaLnBrk="1" hangingPunct="1">
              <a:spcBef>
                <a:spcPct val="0"/>
              </a:spcBef>
            </a:pPr>
            <a:endParaRPr lang="en-US" altLang="en-US" b="1"/>
          </a:p>
          <a:p>
            <a:pPr eaLnBrk="1" hangingPunct="1">
              <a:spcBef>
                <a:spcPct val="0"/>
              </a:spcBef>
            </a:pPr>
            <a:r>
              <a:rPr lang="en-US" altLang="en-US" b="1"/>
              <a:t>Grains</a:t>
            </a:r>
            <a:r>
              <a:rPr lang="en-US" altLang="en-US"/>
              <a:t> (Corn, Wheat, Oats, Rice, Barley, Rye, Sorghum and Millet) </a:t>
            </a:r>
          </a:p>
          <a:p>
            <a:pPr eaLnBrk="1" hangingPunct="1">
              <a:spcBef>
                <a:spcPct val="0"/>
              </a:spcBef>
            </a:pPr>
            <a:r>
              <a:rPr lang="en-US" altLang="en-US" b="1"/>
              <a:t>Hay and Silage </a:t>
            </a:r>
          </a:p>
          <a:p>
            <a:pPr eaLnBrk="1" hangingPunct="1">
              <a:spcBef>
                <a:spcPct val="0"/>
              </a:spcBef>
            </a:pPr>
            <a:r>
              <a:rPr lang="en-US" altLang="en-US" b="1"/>
              <a:t>Oilseeds </a:t>
            </a:r>
            <a:r>
              <a:rPr lang="en-US" altLang="en-US"/>
              <a:t>(Soybeans, Sunflowers, Peanuts, Canola, Cottonseed, Mustard Seed, Flaxseed, Rapeseed and Safflower) </a:t>
            </a:r>
          </a:p>
          <a:p>
            <a:pPr eaLnBrk="1" hangingPunct="1">
              <a:spcBef>
                <a:spcPct val="0"/>
              </a:spcBef>
            </a:pPr>
            <a:r>
              <a:rPr lang="en-US" altLang="en-US" b="1"/>
              <a:t>Dairy Products </a:t>
            </a:r>
          </a:p>
          <a:p>
            <a:pPr eaLnBrk="1" hangingPunct="1">
              <a:spcBef>
                <a:spcPct val="0"/>
              </a:spcBef>
            </a:pPr>
            <a:r>
              <a:rPr lang="en-US" altLang="en-US" b="1"/>
              <a:t>Horticulture</a:t>
            </a:r>
            <a:r>
              <a:rPr lang="en-US" altLang="en-US"/>
              <a:t> (Vegetables, Citrus, Non-citrus Fruits and Nuts) </a:t>
            </a:r>
          </a:p>
          <a:p>
            <a:pPr eaLnBrk="1" hangingPunct="1">
              <a:spcBef>
                <a:spcPct val="0"/>
              </a:spcBef>
            </a:pPr>
            <a:r>
              <a:rPr lang="en-US" altLang="en-US" b="1"/>
              <a:t>Cotton, Tobacco, Sugar Beets and Sugarcane </a:t>
            </a:r>
          </a:p>
          <a:p>
            <a:pPr eaLnBrk="1" hangingPunct="1">
              <a:spcBef>
                <a:spcPct val="0"/>
              </a:spcBef>
            </a:pPr>
            <a:r>
              <a:rPr lang="en-US" altLang="en-US" b="1"/>
              <a:t>Poultry </a:t>
            </a:r>
            <a:r>
              <a:rPr lang="en-US" altLang="en-US"/>
              <a:t>(Turkeys and Broilers) </a:t>
            </a:r>
          </a:p>
          <a:p>
            <a:pPr eaLnBrk="1" hangingPunct="1">
              <a:spcBef>
                <a:spcPct val="0"/>
              </a:spcBef>
            </a:pPr>
            <a:r>
              <a:rPr lang="en-US" altLang="en-US" b="1"/>
              <a:t>Potatoes, Sweet Potatoes, Coffee, Hops, Peppermint Oil, Spearmint Oil and Taro </a:t>
            </a:r>
          </a:p>
          <a:p>
            <a:pPr eaLnBrk="1" hangingPunct="1">
              <a:spcBef>
                <a:spcPct val="0"/>
              </a:spcBef>
            </a:pPr>
            <a:r>
              <a:rPr lang="en-US" altLang="en-US" b="1"/>
              <a:t>Beef and Veal</a:t>
            </a:r>
            <a:br>
              <a:rPr lang="en-US" altLang="en-US" b="1"/>
            </a:br>
            <a:r>
              <a:rPr lang="en-US" altLang="en-US" b="1"/>
              <a:t>Pork</a:t>
            </a:r>
            <a:br>
              <a:rPr lang="en-US" altLang="en-US" b="1"/>
            </a:br>
            <a:r>
              <a:rPr lang="en-US" altLang="en-US" b="1"/>
              <a:t>Eggs</a:t>
            </a:r>
            <a:br>
              <a:rPr lang="en-US" altLang="en-US" b="1"/>
            </a:br>
            <a:r>
              <a:rPr lang="en-US" altLang="en-US" b="1"/>
              <a:t>Dry Beans, Peas and Lentils </a:t>
            </a:r>
          </a:p>
          <a:p>
            <a:pPr eaLnBrk="1" hangingPunct="1">
              <a:spcBef>
                <a:spcPct val="0"/>
              </a:spcBef>
            </a:pPr>
            <a:endParaRPr lang="en-US" altLang="en-US"/>
          </a:p>
          <a:p>
            <a:pPr eaLnBrk="1" hangingPunct="1">
              <a:spcBef>
                <a:spcPct val="0"/>
              </a:spcBef>
            </a:pPr>
            <a:r>
              <a:rPr lang="en-US" altLang="en-US" i="1"/>
              <a:t>Sources: USDA—ERS; USDA—NASS; WAOB; AFBF</a:t>
            </a: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372593B4-0A73-B844-BEF1-FC16CC6BDC0C}"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84298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are connected to agriculture in many ways beyond the food that’s in our refrigerators at home. Products we use in our everyday lives come from plants and animals produced by America</a:t>
            </a:r>
            <a:r>
              <a:rPr lang="ja-JP" altLang="en-US">
                <a:latin typeface="Arial" charset="0"/>
                <a:cs typeface="Yu Gothic" charset="-128"/>
              </a:rPr>
              <a:t>’</a:t>
            </a:r>
            <a:r>
              <a:rPr lang="en-US" altLang="en-US"/>
              <a:t>s farmers and ranchers.</a:t>
            </a:r>
          </a:p>
          <a:p>
            <a:pPr eaLnBrk="1" hangingPunct="1">
              <a:spcBef>
                <a:spcPct val="0"/>
              </a:spcBef>
            </a:pPr>
            <a:endParaRPr lang="en-US" altLang="en-US"/>
          </a:p>
          <a:p>
            <a:pPr eaLnBrk="1" hangingPunct="1">
              <a:spcBef>
                <a:spcPct val="0"/>
              </a:spcBef>
            </a:pPr>
            <a:r>
              <a:rPr lang="en-US" altLang="en-US"/>
              <a:t>Source: USDA - Agricultural Outlook</a:t>
            </a:r>
          </a:p>
          <a:p>
            <a:pPr eaLnBrk="1" hangingPunct="1">
              <a:spcBef>
                <a:spcPct val="0"/>
              </a:spcBef>
            </a:pPr>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3196046-E7F0-C846-95D7-D67D6A75F645}"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117324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Sources: AFBF; FAO; Census of Agriculture (2012); USDA National Resources Inventory (2007) </a:t>
            </a:r>
            <a:endParaRPr lang="en-US" altLang="en-US"/>
          </a:p>
          <a:p>
            <a:pPr eaLnBrk="1" hangingPunct="1">
              <a:spcBef>
                <a:spcPct val="0"/>
              </a:spcBef>
            </a:pPr>
            <a:endParaRPr lang="en-US" altLang="en-US"/>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559053C-7C82-104F-85E6-A1117E12B064}"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50610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Source: AFBF</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33C7610-31E5-D44C-972F-4ED8F8EB32F6}"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203925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F52F9C4-F02F-DF40-ABDC-D9C4476CBA27}"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55385-E798-C646-80BA-0C949A2CE4E5}" type="slidenum">
              <a:rPr lang="en-US"/>
              <a:pPr>
                <a:defRPr/>
              </a:pPr>
              <a:t>‹#›</a:t>
            </a:fld>
            <a:endParaRPr lang="en-US"/>
          </a:p>
        </p:txBody>
      </p:sp>
    </p:spTree>
    <p:extLst>
      <p:ext uri="{BB962C8B-B14F-4D97-AF65-F5344CB8AC3E}">
        <p14:creationId xmlns:p14="http://schemas.microsoft.com/office/powerpoint/2010/main" val="210178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B894FE-AC11-8F40-97DA-4EBCA11B36E3}"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A87080-E46F-1443-813F-BB4F5E5BE794}" type="slidenum">
              <a:rPr lang="en-US"/>
              <a:pPr>
                <a:defRPr/>
              </a:pPr>
              <a:t>‹#›</a:t>
            </a:fld>
            <a:endParaRPr lang="en-US"/>
          </a:p>
        </p:txBody>
      </p:sp>
    </p:spTree>
    <p:extLst>
      <p:ext uri="{BB962C8B-B14F-4D97-AF65-F5344CB8AC3E}">
        <p14:creationId xmlns:p14="http://schemas.microsoft.com/office/powerpoint/2010/main" val="79676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3B4A7D-C005-CA45-A446-E190EADAA29E}"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6269C0-7C6A-CC49-AE9C-D960B98BAF09}" type="slidenum">
              <a:rPr lang="en-US"/>
              <a:pPr>
                <a:defRPr/>
              </a:pPr>
              <a:t>‹#›</a:t>
            </a:fld>
            <a:endParaRPr lang="en-US"/>
          </a:p>
        </p:txBody>
      </p:sp>
    </p:spTree>
    <p:extLst>
      <p:ext uri="{BB962C8B-B14F-4D97-AF65-F5344CB8AC3E}">
        <p14:creationId xmlns:p14="http://schemas.microsoft.com/office/powerpoint/2010/main" val="159955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6AEDD7-D422-F245-AD90-84BB3C75ADCB}"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19B5AA-271D-A544-8877-C0A86040EA24}" type="slidenum">
              <a:rPr lang="en-US"/>
              <a:pPr>
                <a:defRPr/>
              </a:pPr>
              <a:t>‹#›</a:t>
            </a:fld>
            <a:endParaRPr lang="en-US"/>
          </a:p>
        </p:txBody>
      </p:sp>
    </p:spTree>
    <p:extLst>
      <p:ext uri="{BB962C8B-B14F-4D97-AF65-F5344CB8AC3E}">
        <p14:creationId xmlns:p14="http://schemas.microsoft.com/office/powerpoint/2010/main" val="726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54B613-1046-E840-B0AE-B9D8E3E14CDD}" type="datetimeFigureOut">
              <a:rPr lang="en-US"/>
              <a:pPr>
                <a:defRPr/>
              </a:pPr>
              <a:t>3/24/2020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57C04-F0DC-9547-AE2B-9B223DC6C993}" type="slidenum">
              <a:rPr lang="en-US"/>
              <a:pPr>
                <a:defRPr/>
              </a:pPr>
              <a:t>‹#›</a:t>
            </a:fld>
            <a:endParaRPr lang="en-US"/>
          </a:p>
        </p:txBody>
      </p:sp>
    </p:spTree>
    <p:extLst>
      <p:ext uri="{BB962C8B-B14F-4D97-AF65-F5344CB8AC3E}">
        <p14:creationId xmlns:p14="http://schemas.microsoft.com/office/powerpoint/2010/main" val="70043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6C79BC4-69DD-8A45-8429-A0B4A1F1CA82}" type="datetimeFigureOut">
              <a:rPr lang="en-US"/>
              <a:pPr>
                <a:defRPr/>
              </a:pPr>
              <a:t>3/24/2020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1ED8DA-2EF1-2749-8FD5-2E23A45D1AA8}" type="slidenum">
              <a:rPr lang="en-US"/>
              <a:pPr>
                <a:defRPr/>
              </a:pPr>
              <a:t>‹#›</a:t>
            </a:fld>
            <a:endParaRPr lang="en-US"/>
          </a:p>
        </p:txBody>
      </p:sp>
    </p:spTree>
    <p:extLst>
      <p:ext uri="{BB962C8B-B14F-4D97-AF65-F5344CB8AC3E}">
        <p14:creationId xmlns:p14="http://schemas.microsoft.com/office/powerpoint/2010/main" val="181016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BE906E7-7FCE-614E-BD5B-EA132C654FE7}" type="datetimeFigureOut">
              <a:rPr lang="en-US"/>
              <a:pPr>
                <a:defRPr/>
              </a:pPr>
              <a:t>3/24/2020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68F44B-68B8-CA47-B289-A3BDC219A945}" type="slidenum">
              <a:rPr lang="en-US"/>
              <a:pPr>
                <a:defRPr/>
              </a:pPr>
              <a:t>‹#›</a:t>
            </a:fld>
            <a:endParaRPr lang="en-US"/>
          </a:p>
        </p:txBody>
      </p:sp>
    </p:spTree>
    <p:extLst>
      <p:ext uri="{BB962C8B-B14F-4D97-AF65-F5344CB8AC3E}">
        <p14:creationId xmlns:p14="http://schemas.microsoft.com/office/powerpoint/2010/main" val="7056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79BE387-90FA-A24B-AEAB-A8E8A39E46BB}" type="datetimeFigureOut">
              <a:rPr lang="en-US"/>
              <a:pPr>
                <a:defRPr/>
              </a:pPr>
              <a:t>3/24/2020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E54CF6-8B80-2F45-A7DC-9F761F08DEA8}" type="slidenum">
              <a:rPr lang="en-US"/>
              <a:pPr>
                <a:defRPr/>
              </a:pPr>
              <a:t>‹#›</a:t>
            </a:fld>
            <a:endParaRPr lang="en-US"/>
          </a:p>
        </p:txBody>
      </p:sp>
    </p:spTree>
    <p:extLst>
      <p:ext uri="{BB962C8B-B14F-4D97-AF65-F5344CB8AC3E}">
        <p14:creationId xmlns:p14="http://schemas.microsoft.com/office/powerpoint/2010/main" val="55331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CC98CB-1BB0-154F-B94D-5D34CBAAFC2C}" type="datetimeFigureOut">
              <a:rPr lang="en-US"/>
              <a:pPr>
                <a:defRPr/>
              </a:pPr>
              <a:t>3/24/2020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26C478-7245-DB43-BC4A-6750D7B57E3D}" type="slidenum">
              <a:rPr lang="en-US"/>
              <a:pPr>
                <a:defRPr/>
              </a:pPr>
              <a:t>‹#›</a:t>
            </a:fld>
            <a:endParaRPr lang="en-US"/>
          </a:p>
        </p:txBody>
      </p:sp>
    </p:spTree>
    <p:extLst>
      <p:ext uri="{BB962C8B-B14F-4D97-AF65-F5344CB8AC3E}">
        <p14:creationId xmlns:p14="http://schemas.microsoft.com/office/powerpoint/2010/main" val="100526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A35E29-94C8-A64F-9EB1-84E355901AE9}" type="datetimeFigureOut">
              <a:rPr lang="en-US"/>
              <a:pPr>
                <a:defRPr/>
              </a:pPr>
              <a:t>3/24/2020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D23ED8-2098-584B-B1CC-24EE76A87761}" type="slidenum">
              <a:rPr lang="en-US"/>
              <a:pPr>
                <a:defRPr/>
              </a:pPr>
              <a:t>‹#›</a:t>
            </a:fld>
            <a:endParaRPr lang="en-US"/>
          </a:p>
        </p:txBody>
      </p:sp>
    </p:spTree>
    <p:extLst>
      <p:ext uri="{BB962C8B-B14F-4D97-AF65-F5344CB8AC3E}">
        <p14:creationId xmlns:p14="http://schemas.microsoft.com/office/powerpoint/2010/main" val="125720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F749AD-CBFC-C94B-B2BC-7D61341992EA}" type="datetimeFigureOut">
              <a:rPr lang="en-US"/>
              <a:pPr>
                <a:defRPr/>
              </a:pPr>
              <a:t>3/24/2020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E87C7C-D5A1-BA4F-833E-027C6BA4665E}" type="slidenum">
              <a:rPr lang="en-US"/>
              <a:pPr>
                <a:defRPr/>
              </a:pPr>
              <a:t>‹#›</a:t>
            </a:fld>
            <a:endParaRPr lang="en-US"/>
          </a:p>
        </p:txBody>
      </p:sp>
    </p:spTree>
    <p:extLst>
      <p:ext uri="{BB962C8B-B14F-4D97-AF65-F5344CB8AC3E}">
        <p14:creationId xmlns:p14="http://schemas.microsoft.com/office/powerpoint/2010/main" val="77128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7C69144-E00C-2647-8A84-CE504A5BC7BD}" type="datetimeFigureOut">
              <a:rPr lang="en-US"/>
              <a:pPr>
                <a:defRPr/>
              </a:pPr>
              <a:t>3/24/2020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B2470D5-38AE-E049-A539-E8AE23BD99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6234113" y="4846638"/>
            <a:ext cx="3048000" cy="1782762"/>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auto">
              <a:spcAft>
                <a:spcPts val="0"/>
              </a:spcAft>
              <a:buFont typeface="Arial"/>
              <a:buNone/>
              <a:defRPr/>
            </a:pPr>
            <a:r>
              <a:rPr lang="en-US" sz="2400" b="1" dirty="0">
                <a:ln w="0"/>
                <a:effectLst>
                  <a:outerShdw blurRad="38100" dist="19050" dir="2700000" algn="tl" rotWithShape="0">
                    <a:schemeClr val="dk1">
                      <a:alpha val="40000"/>
                    </a:schemeClr>
                  </a:outerShdw>
                </a:effectLst>
              </a:rPr>
              <a:t>Welcome to </a:t>
            </a:r>
          </a:p>
          <a:p>
            <a:pPr marL="0" indent="0" algn="ctr" fontAlgn="auto">
              <a:spcAft>
                <a:spcPts val="0"/>
              </a:spcAft>
              <a:buFont typeface="Arial"/>
              <a:buNone/>
              <a:defRPr/>
            </a:pPr>
            <a:r>
              <a:rPr lang="en-US" sz="4000" b="1" dirty="0">
                <a:ln w="0"/>
                <a:effectLst>
                  <a:outerShdw blurRad="38100" dist="19050" dir="2700000" algn="tl" rotWithShape="0">
                    <a:schemeClr val="dk1">
                      <a:alpha val="40000"/>
                    </a:schemeClr>
                  </a:outerShdw>
                </a:effectLst>
              </a:rPr>
              <a:t>My American Farm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Where Does Pizza Come From?</a:t>
            </a:r>
          </a:p>
        </p:txBody>
      </p:sp>
      <p:pic>
        <p:nvPicPr>
          <p:cNvPr id="1536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2778125"/>
            <a:ext cx="388302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8"/>
          <p:cNvSpPr>
            <a:spLocks noChangeArrowheads="1"/>
          </p:cNvSpPr>
          <p:nvPr/>
        </p:nvSpPr>
        <p:spPr bwMode="auto">
          <a:xfrm>
            <a:off x="1293813" y="1984375"/>
            <a:ext cx="2905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ONIONS</a:t>
            </a:r>
          </a:p>
          <a:p>
            <a:pPr eaLnBrk="1" hangingPunct="1">
              <a:lnSpc>
                <a:spcPct val="100000"/>
              </a:lnSpc>
              <a:spcBef>
                <a:spcPct val="0"/>
              </a:spcBef>
              <a:buFontTx/>
              <a:buNone/>
            </a:pPr>
            <a:r>
              <a:rPr lang="en-US" altLang="en-US" sz="1600">
                <a:ea typeface="Calibri" charset="0"/>
                <a:cs typeface="Calibri" charset="0"/>
              </a:rPr>
              <a:t>California, Georgia, Texas </a:t>
            </a:r>
          </a:p>
        </p:txBody>
      </p:sp>
      <p:sp>
        <p:nvSpPr>
          <p:cNvPr id="15365" name="Rectangle 9"/>
          <p:cNvSpPr>
            <a:spLocks noChangeArrowheads="1"/>
          </p:cNvSpPr>
          <p:nvPr/>
        </p:nvSpPr>
        <p:spPr bwMode="auto">
          <a:xfrm>
            <a:off x="1293813" y="2625725"/>
            <a:ext cx="3744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TOMATO SAUCE (Fresh Tomatoes) </a:t>
            </a:r>
          </a:p>
          <a:p>
            <a:pPr eaLnBrk="1" hangingPunct="1">
              <a:lnSpc>
                <a:spcPct val="100000"/>
              </a:lnSpc>
              <a:spcBef>
                <a:spcPct val="0"/>
              </a:spcBef>
              <a:buFontTx/>
              <a:buNone/>
            </a:pPr>
            <a:r>
              <a:rPr lang="en-US" altLang="en-US" sz="1600">
                <a:ea typeface="Calibri" charset="0"/>
                <a:cs typeface="Calibri" charset="0"/>
              </a:rPr>
              <a:t>California, Florida </a:t>
            </a:r>
          </a:p>
        </p:txBody>
      </p:sp>
      <p:sp>
        <p:nvSpPr>
          <p:cNvPr id="15366" name="TextBox 10"/>
          <p:cNvSpPr txBox="1">
            <a:spLocks noChangeArrowheads="1"/>
          </p:cNvSpPr>
          <p:nvPr/>
        </p:nvSpPr>
        <p:spPr bwMode="auto">
          <a:xfrm>
            <a:off x="1293813" y="3302000"/>
            <a:ext cx="23209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MUSHROOMS</a:t>
            </a:r>
            <a:r>
              <a:rPr lang="en-US" altLang="en-US" sz="1600">
                <a:solidFill>
                  <a:srgbClr val="0070C0"/>
                </a:solidFill>
                <a:ea typeface="Calibri" charset="0"/>
                <a:cs typeface="Calibri" charset="0"/>
              </a:rPr>
              <a:t> </a:t>
            </a:r>
          </a:p>
          <a:p>
            <a:pPr eaLnBrk="1" hangingPunct="1">
              <a:lnSpc>
                <a:spcPct val="100000"/>
              </a:lnSpc>
              <a:spcBef>
                <a:spcPct val="0"/>
              </a:spcBef>
              <a:buFontTx/>
              <a:buNone/>
            </a:pPr>
            <a:r>
              <a:rPr lang="en-US" altLang="en-US" sz="1600">
                <a:ea typeface="Calibri" charset="0"/>
                <a:cs typeface="Calibri" charset="0"/>
              </a:rPr>
              <a:t>Pennsylvania, California </a:t>
            </a:r>
          </a:p>
          <a:p>
            <a:pPr eaLnBrk="1" hangingPunct="1">
              <a:lnSpc>
                <a:spcPct val="100000"/>
              </a:lnSpc>
              <a:spcBef>
                <a:spcPct val="0"/>
              </a:spcBef>
              <a:buFontTx/>
              <a:buNone/>
            </a:pPr>
            <a:endParaRPr lang="en-US" altLang="en-US" sz="1600">
              <a:ea typeface="Calibri" charset="0"/>
              <a:cs typeface="Calibri" charset="0"/>
            </a:endParaRPr>
          </a:p>
        </p:txBody>
      </p:sp>
      <p:sp>
        <p:nvSpPr>
          <p:cNvPr id="15367" name="Rectangle 11"/>
          <p:cNvSpPr>
            <a:spLocks noChangeArrowheads="1"/>
          </p:cNvSpPr>
          <p:nvPr/>
        </p:nvSpPr>
        <p:spPr bwMode="auto">
          <a:xfrm>
            <a:off x="1293813" y="3981450"/>
            <a:ext cx="3595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PIZZA DOUGH (Winter Wheat)</a:t>
            </a:r>
          </a:p>
          <a:p>
            <a:pPr eaLnBrk="1" hangingPunct="1">
              <a:lnSpc>
                <a:spcPct val="100000"/>
              </a:lnSpc>
              <a:spcBef>
                <a:spcPct val="0"/>
              </a:spcBef>
              <a:buFontTx/>
              <a:buNone/>
            </a:pPr>
            <a:r>
              <a:rPr lang="en-US" altLang="en-US" sz="1600">
                <a:ea typeface="Calibri" charset="0"/>
                <a:cs typeface="Calibri" charset="0"/>
              </a:rPr>
              <a:t>Kansas, Montana, Colorado </a:t>
            </a:r>
          </a:p>
        </p:txBody>
      </p:sp>
      <p:sp>
        <p:nvSpPr>
          <p:cNvPr id="15368" name="Rectangle 12"/>
          <p:cNvSpPr>
            <a:spLocks noChangeArrowheads="1"/>
          </p:cNvSpPr>
          <p:nvPr/>
        </p:nvSpPr>
        <p:spPr bwMode="auto">
          <a:xfrm>
            <a:off x="8353425" y="1709738"/>
            <a:ext cx="383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SAUSAGE (From Hogs)</a:t>
            </a:r>
            <a:br>
              <a:rPr lang="en-US" altLang="en-US" sz="1600">
                <a:ea typeface="Calibri" charset="0"/>
                <a:cs typeface="Calibri" charset="0"/>
              </a:rPr>
            </a:br>
            <a:r>
              <a:rPr lang="en-US" altLang="en-US" sz="1600">
                <a:ea typeface="Calibri" charset="0"/>
                <a:cs typeface="Calibri" charset="0"/>
              </a:rPr>
              <a:t>Iowa, Minnesota, North Carolina </a:t>
            </a:r>
          </a:p>
        </p:txBody>
      </p:sp>
      <p:sp>
        <p:nvSpPr>
          <p:cNvPr id="15369" name="Rectangle 13"/>
          <p:cNvSpPr>
            <a:spLocks noChangeArrowheads="1"/>
          </p:cNvSpPr>
          <p:nvPr/>
        </p:nvSpPr>
        <p:spPr bwMode="auto">
          <a:xfrm>
            <a:off x="8353425" y="2390775"/>
            <a:ext cx="383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PINEAPPLE</a:t>
            </a:r>
            <a:r>
              <a:rPr lang="en-US" altLang="en-US" sz="1600">
                <a:ea typeface="Calibri" charset="0"/>
                <a:cs typeface="Calibri" charset="0"/>
              </a:rPr>
              <a:t> </a:t>
            </a:r>
          </a:p>
          <a:p>
            <a:pPr eaLnBrk="1" hangingPunct="1">
              <a:lnSpc>
                <a:spcPct val="100000"/>
              </a:lnSpc>
              <a:spcBef>
                <a:spcPct val="0"/>
              </a:spcBef>
              <a:buFontTx/>
              <a:buNone/>
            </a:pPr>
            <a:r>
              <a:rPr lang="en-US" altLang="en-US" sz="1600">
                <a:ea typeface="Calibri" charset="0"/>
                <a:cs typeface="Calibri" charset="0"/>
              </a:rPr>
              <a:t>Hawaii </a:t>
            </a:r>
          </a:p>
        </p:txBody>
      </p:sp>
      <p:sp>
        <p:nvSpPr>
          <p:cNvPr id="15370" name="Rectangle 14"/>
          <p:cNvSpPr>
            <a:spLocks noChangeArrowheads="1"/>
          </p:cNvSpPr>
          <p:nvPr/>
        </p:nvSpPr>
        <p:spPr bwMode="auto">
          <a:xfrm>
            <a:off x="8353425" y="3035300"/>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SPINACH</a:t>
            </a:r>
            <a:r>
              <a:rPr lang="en-US" altLang="en-US" sz="1600">
                <a:solidFill>
                  <a:srgbClr val="0070C0"/>
                </a:solidFill>
                <a:ea typeface="Calibri" charset="0"/>
                <a:cs typeface="Calibri" charset="0"/>
              </a:rPr>
              <a:t> </a:t>
            </a:r>
          </a:p>
          <a:p>
            <a:pPr eaLnBrk="1" hangingPunct="1">
              <a:lnSpc>
                <a:spcPct val="100000"/>
              </a:lnSpc>
              <a:spcBef>
                <a:spcPct val="0"/>
              </a:spcBef>
              <a:buFontTx/>
              <a:buNone/>
            </a:pPr>
            <a:r>
              <a:rPr lang="en-US" altLang="en-US" sz="1600">
                <a:ea typeface="Calibri" charset="0"/>
                <a:cs typeface="Calibri" charset="0"/>
              </a:rPr>
              <a:t>California, Arizona </a:t>
            </a:r>
          </a:p>
        </p:txBody>
      </p:sp>
      <p:sp>
        <p:nvSpPr>
          <p:cNvPr id="15371" name="Rectangle 15"/>
          <p:cNvSpPr>
            <a:spLocks noChangeArrowheads="1"/>
          </p:cNvSpPr>
          <p:nvPr/>
        </p:nvSpPr>
        <p:spPr bwMode="auto">
          <a:xfrm>
            <a:off x="8353425" y="3692525"/>
            <a:ext cx="296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GREEN PEPPERS </a:t>
            </a:r>
          </a:p>
          <a:p>
            <a:pPr eaLnBrk="1" hangingPunct="1">
              <a:lnSpc>
                <a:spcPct val="100000"/>
              </a:lnSpc>
              <a:spcBef>
                <a:spcPct val="0"/>
              </a:spcBef>
              <a:buFontTx/>
              <a:buNone/>
            </a:pPr>
            <a:r>
              <a:rPr lang="en-US" altLang="en-US" sz="1600">
                <a:ea typeface="Calibri" charset="0"/>
                <a:cs typeface="Calibri" charset="0"/>
              </a:rPr>
              <a:t>California, Florida </a:t>
            </a:r>
          </a:p>
        </p:txBody>
      </p:sp>
      <p:sp>
        <p:nvSpPr>
          <p:cNvPr id="15372" name="Rectangle 16"/>
          <p:cNvSpPr>
            <a:spLocks noChangeArrowheads="1"/>
          </p:cNvSpPr>
          <p:nvPr/>
        </p:nvSpPr>
        <p:spPr bwMode="auto">
          <a:xfrm>
            <a:off x="8353425" y="4337050"/>
            <a:ext cx="383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b="1">
                <a:solidFill>
                  <a:srgbClr val="0070C0"/>
                </a:solidFill>
                <a:ea typeface="Calibri" charset="0"/>
                <a:cs typeface="Calibri" charset="0"/>
              </a:rPr>
              <a:t>MOZZARELLA CHEESE (Dairy Products)</a:t>
            </a:r>
          </a:p>
          <a:p>
            <a:pPr eaLnBrk="1" hangingPunct="1">
              <a:lnSpc>
                <a:spcPct val="100000"/>
              </a:lnSpc>
              <a:spcBef>
                <a:spcPct val="0"/>
              </a:spcBef>
              <a:buFontTx/>
              <a:buNone/>
            </a:pPr>
            <a:r>
              <a:rPr lang="en-US" altLang="en-US" sz="1600">
                <a:ea typeface="Calibri" charset="0"/>
                <a:cs typeface="Calibri" charset="0"/>
              </a:rPr>
              <a:t>California, Wisconsin, New York </a:t>
            </a:r>
          </a:p>
        </p:txBody>
      </p:sp>
      <p:sp>
        <p:nvSpPr>
          <p:cNvPr id="15373" name="Rectangle 17"/>
          <p:cNvSpPr>
            <a:spLocks noChangeArrowheads="1"/>
          </p:cNvSpPr>
          <p:nvPr/>
        </p:nvSpPr>
        <p:spPr bwMode="auto">
          <a:xfrm>
            <a:off x="876300" y="1257300"/>
            <a:ext cx="6308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b="1">
                <a:ea typeface="Calibri" charset="0"/>
                <a:cs typeface="Calibri" charset="0"/>
              </a:rPr>
              <a:t>Your favorite pizza originates on America’s farms and ranches. Top-Producing States: </a:t>
            </a:r>
          </a:p>
        </p:txBody>
      </p:sp>
      <p:sp>
        <p:nvSpPr>
          <p:cNvPr id="8" name="Rectangle 7"/>
          <p:cNvSpPr/>
          <p:nvPr/>
        </p:nvSpPr>
        <p:spPr>
          <a:xfrm>
            <a:off x="2369919" y="2664919"/>
            <a:ext cx="168712"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639959" y="2024363"/>
            <a:ext cx="89987"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285563" y="4012213"/>
            <a:ext cx="168712"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359406" y="2663740"/>
            <a:ext cx="146201"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9959374" y="4384289"/>
            <a:ext cx="107264"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9358183" y="4384289"/>
            <a:ext cx="123567"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1902941" y="3338899"/>
            <a:ext cx="152865"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9586311" y="3724768"/>
            <a:ext cx="126100"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8954530" y="3072606"/>
            <a:ext cx="131805"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8822724" y="2429668"/>
            <a:ext cx="156984"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8652819" y="1751013"/>
            <a:ext cx="131805" cy="261337"/>
          </a:xfrm>
          <a:prstGeom prst="rect">
            <a:avLst/>
          </a:prstGeom>
          <a:noFill/>
          <a:ln>
            <a:solidFill>
              <a:srgbClr val="FFC000"/>
            </a:solidFill>
          </a:ln>
          <a:effectLst>
            <a:glow rad="114300">
              <a:schemeClr val="accent4">
                <a:lumMod val="20000"/>
                <a:lumOff val="80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3825" y="2070100"/>
            <a:ext cx="9383713" cy="1343025"/>
          </a:xfrm>
        </p:spPr>
        <p:txBody>
          <a:bodyPr/>
          <a:lstStyle/>
          <a:p>
            <a:pPr marL="0" indent="0" algn="ctr" eaLnBrk="1" hangingPunct="1">
              <a:buFont typeface="Arial" charset="0"/>
              <a:buNone/>
            </a:pPr>
            <a:r>
              <a:rPr lang="en-US" altLang="en-US" sz="8800"/>
              <a:t>AGRICULTURE!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t>What Do Farmers &amp; Ranchers Grow?</a:t>
            </a:r>
          </a:p>
        </p:txBody>
      </p:sp>
      <p:pic>
        <p:nvPicPr>
          <p:cNvPr id="1843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1803400"/>
            <a:ext cx="6238875"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67113" y="1763713"/>
            <a:ext cx="4713287" cy="3646487"/>
          </a:xfrm>
        </p:spPr>
        <p:txBody>
          <a:bodyPr rtlCol="0">
            <a:normAutofit fontScale="70000" lnSpcReduction="20000"/>
          </a:bodyPr>
          <a:lstStyle/>
          <a:p>
            <a:pPr marL="0" indent="0" eaLnBrk="1" fontAlgn="auto" hangingPunct="1">
              <a:lnSpc>
                <a:spcPct val="150000"/>
              </a:lnSpc>
              <a:spcAft>
                <a:spcPts val="0"/>
              </a:spcAft>
              <a:buFont typeface="Arial"/>
              <a:buNone/>
              <a:defRPr/>
            </a:pPr>
            <a:endParaRPr lang="en-US" dirty="0">
              <a:ea typeface="Calibri" charset="0"/>
              <a:cs typeface="Calibri" charset="0"/>
            </a:endParaRPr>
          </a:p>
          <a:p>
            <a:pPr marL="0" indent="0" eaLnBrk="1" fontAlgn="auto" hangingPunct="1">
              <a:lnSpc>
                <a:spcPct val="150000"/>
              </a:lnSpc>
              <a:spcBef>
                <a:spcPts val="0"/>
              </a:spcBef>
              <a:spcAft>
                <a:spcPts val="0"/>
              </a:spcAft>
              <a:buFont typeface="Arial"/>
              <a:buNone/>
              <a:defRPr/>
            </a:pPr>
            <a:r>
              <a:rPr lang="de-DE" sz="4500" b="1" dirty="0">
                <a:ea typeface="Calibri" charset="0"/>
                <a:cs typeface="Calibri" charset="0"/>
              </a:rPr>
              <a:t>975.7 </a:t>
            </a:r>
            <a:r>
              <a:rPr lang="de-DE" sz="4500" b="1" dirty="0" err="1">
                <a:ea typeface="Calibri" charset="0"/>
                <a:cs typeface="Calibri" charset="0"/>
              </a:rPr>
              <a:t>lbs</a:t>
            </a:r>
            <a:r>
              <a:rPr lang="de-DE" sz="4500" b="1" dirty="0">
                <a:ea typeface="Calibri" charset="0"/>
                <a:cs typeface="Calibri" charset="0"/>
              </a:rPr>
              <a:t>	  </a:t>
            </a:r>
            <a:r>
              <a:rPr lang="en-US" sz="3800" dirty="0">
                <a:ea typeface="Calibri" charset="0"/>
                <a:cs typeface="Calibri" charset="0"/>
              </a:rPr>
              <a:t>Grains</a:t>
            </a:r>
          </a:p>
          <a:p>
            <a:pPr marL="0" indent="0" eaLnBrk="1" fontAlgn="auto" hangingPunct="1">
              <a:lnSpc>
                <a:spcPct val="150000"/>
              </a:lnSpc>
              <a:spcBef>
                <a:spcPts val="0"/>
              </a:spcBef>
              <a:spcAft>
                <a:spcPts val="0"/>
              </a:spcAft>
              <a:buFont typeface="Arial"/>
              <a:buNone/>
              <a:defRPr/>
            </a:pPr>
            <a:r>
              <a:rPr lang="de-DE" sz="4400" b="1" dirty="0">
                <a:ea typeface="Calibri" charset="0"/>
                <a:cs typeface="Calibri" charset="0"/>
              </a:rPr>
              <a:t>455.1 </a:t>
            </a:r>
            <a:r>
              <a:rPr lang="de-DE" sz="4400" b="1" dirty="0" err="1">
                <a:ea typeface="Calibri" charset="0"/>
                <a:cs typeface="Calibri" charset="0"/>
              </a:rPr>
              <a:t>lbs</a:t>
            </a:r>
            <a:r>
              <a:rPr lang="de-DE" sz="4400" b="1" dirty="0">
                <a:ea typeface="Calibri" charset="0"/>
                <a:cs typeface="Calibri" charset="0"/>
              </a:rPr>
              <a:t>	  </a:t>
            </a:r>
            <a:r>
              <a:rPr lang="en-US" sz="3800" dirty="0">
                <a:ea typeface="Calibri" charset="0"/>
                <a:cs typeface="Calibri" charset="0"/>
              </a:rPr>
              <a:t>Hay and Silage </a:t>
            </a:r>
          </a:p>
          <a:p>
            <a:pPr marL="0" indent="0" eaLnBrk="1" fontAlgn="auto" hangingPunct="1">
              <a:lnSpc>
                <a:spcPct val="150000"/>
              </a:lnSpc>
              <a:spcBef>
                <a:spcPts val="0"/>
              </a:spcBef>
              <a:spcAft>
                <a:spcPts val="0"/>
              </a:spcAft>
              <a:buFont typeface="Arial"/>
              <a:buNone/>
              <a:defRPr/>
            </a:pPr>
            <a:r>
              <a:rPr lang="de-DE" sz="4400" b="1" dirty="0">
                <a:ea typeface="Calibri" charset="0"/>
                <a:cs typeface="Calibri" charset="0"/>
              </a:rPr>
              <a:t>259.3 </a:t>
            </a:r>
            <a:r>
              <a:rPr lang="de-DE" sz="4400" b="1" dirty="0" err="1">
                <a:ea typeface="Calibri" charset="0"/>
                <a:cs typeface="Calibri" charset="0"/>
              </a:rPr>
              <a:t>lbs</a:t>
            </a:r>
            <a:r>
              <a:rPr lang="de-DE" sz="4400" b="1" dirty="0">
                <a:ea typeface="Calibri" charset="0"/>
                <a:cs typeface="Calibri" charset="0"/>
              </a:rPr>
              <a:t>	  </a:t>
            </a:r>
            <a:r>
              <a:rPr lang="en-US" sz="3800" dirty="0">
                <a:ea typeface="Calibri" charset="0"/>
                <a:cs typeface="Calibri" charset="0"/>
              </a:rPr>
              <a:t>Oilseeds  </a:t>
            </a:r>
          </a:p>
          <a:p>
            <a:pPr marL="0" indent="0" eaLnBrk="1" fontAlgn="auto" hangingPunct="1">
              <a:lnSpc>
                <a:spcPct val="150000"/>
              </a:lnSpc>
              <a:spcBef>
                <a:spcPts val="0"/>
              </a:spcBef>
              <a:spcAft>
                <a:spcPts val="0"/>
              </a:spcAft>
              <a:buFont typeface="Arial"/>
              <a:buNone/>
              <a:defRPr/>
            </a:pPr>
            <a:r>
              <a:rPr lang="de-DE" sz="4400" b="1" dirty="0">
                <a:ea typeface="Calibri" charset="0"/>
                <a:cs typeface="Calibri" charset="0"/>
              </a:rPr>
              <a:t>206.0 </a:t>
            </a:r>
            <a:r>
              <a:rPr lang="de-DE" sz="4400" b="1" dirty="0" err="1">
                <a:ea typeface="Calibri" charset="0"/>
                <a:cs typeface="Calibri" charset="0"/>
              </a:rPr>
              <a:t>lbs</a:t>
            </a:r>
            <a:r>
              <a:rPr lang="de-DE" sz="4400" b="1" dirty="0">
                <a:ea typeface="Calibri" charset="0"/>
                <a:cs typeface="Calibri" charset="0"/>
              </a:rPr>
              <a:t>	  </a:t>
            </a:r>
            <a:r>
              <a:rPr lang="en-US" sz="3800" dirty="0">
                <a:ea typeface="Calibri" charset="0"/>
                <a:cs typeface="Calibri" charset="0"/>
              </a:rPr>
              <a:t>Dairy Products </a:t>
            </a:r>
          </a:p>
          <a:p>
            <a:pPr marL="0" indent="0" eaLnBrk="1" fontAlgn="auto" hangingPunct="1">
              <a:lnSpc>
                <a:spcPct val="150000"/>
              </a:lnSpc>
              <a:spcBef>
                <a:spcPts val="0"/>
              </a:spcBef>
              <a:spcAft>
                <a:spcPts val="0"/>
              </a:spcAft>
              <a:buFont typeface="Arial"/>
              <a:buNone/>
              <a:defRPr/>
            </a:pPr>
            <a:r>
              <a:rPr lang="de-DE" sz="4400" b="1" dirty="0">
                <a:ea typeface="Calibri" charset="0"/>
                <a:cs typeface="Calibri" charset="0"/>
              </a:rPr>
              <a:t>115.9 </a:t>
            </a:r>
            <a:r>
              <a:rPr lang="de-DE" sz="4400" b="1" dirty="0" err="1">
                <a:ea typeface="Calibri" charset="0"/>
                <a:cs typeface="Calibri" charset="0"/>
              </a:rPr>
              <a:t>lbs</a:t>
            </a:r>
            <a:r>
              <a:rPr lang="de-DE" sz="4400" b="1" dirty="0">
                <a:ea typeface="Calibri" charset="0"/>
                <a:cs typeface="Calibri" charset="0"/>
              </a:rPr>
              <a:t>	  </a:t>
            </a:r>
            <a:r>
              <a:rPr lang="de-DE" sz="3800" dirty="0">
                <a:ea typeface="Calibri" charset="0"/>
                <a:cs typeface="Calibri" charset="0"/>
              </a:rPr>
              <a:t>Horticulture</a:t>
            </a:r>
            <a:endParaRPr lang="de-DE" sz="6400" dirty="0">
              <a:ea typeface="Calibri" charset="0"/>
              <a:cs typeface="Calibri" charset="0"/>
            </a:endParaRPr>
          </a:p>
          <a:p>
            <a:pPr marL="0" indent="0" eaLnBrk="1" fontAlgn="auto" hangingPunct="1">
              <a:spcAft>
                <a:spcPts val="0"/>
              </a:spcAft>
              <a:buFont typeface="Arial"/>
              <a:buNone/>
              <a:defRPr/>
            </a:pPr>
            <a:endParaRPr lang="en-US" dirty="0"/>
          </a:p>
          <a:p>
            <a:pPr marL="0" indent="0" eaLnBrk="1" fontAlgn="auto" hangingPunct="1">
              <a:spcAft>
                <a:spcPts val="0"/>
              </a:spcAft>
              <a:buFont typeface="Arial"/>
              <a:buNone/>
              <a:defRPr/>
            </a:pPr>
            <a:endParaRPr lang="en-US" dirty="0"/>
          </a:p>
        </p:txBody>
      </p:sp>
      <p:sp>
        <p:nvSpPr>
          <p:cNvPr id="18437" name="Rectangle 4"/>
          <p:cNvSpPr>
            <a:spLocks noChangeArrowheads="1"/>
          </p:cNvSpPr>
          <p:nvPr/>
        </p:nvSpPr>
        <p:spPr bwMode="auto">
          <a:xfrm>
            <a:off x="3008313" y="1574800"/>
            <a:ext cx="5321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b="1">
                <a:solidFill>
                  <a:srgbClr val="0070C0"/>
                </a:solidFill>
                <a:ea typeface="Calibri" charset="0"/>
                <a:cs typeface="Calibri" charset="0"/>
              </a:rPr>
              <a:t>Top 5 U.S. Commodities in Billions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a:t>How Are You Connected to Agriculture?</a:t>
            </a:r>
          </a:p>
        </p:txBody>
      </p:sp>
      <p:sp>
        <p:nvSpPr>
          <p:cNvPr id="20483" name="Text Box 10"/>
          <p:cNvSpPr txBox="1">
            <a:spLocks noChangeAspect="1" noChangeArrowheads="1"/>
          </p:cNvSpPr>
          <p:nvPr/>
        </p:nvSpPr>
        <p:spPr bwMode="auto">
          <a:xfrm>
            <a:off x="2078038" y="1773238"/>
            <a:ext cx="23622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80000"/>
              </a:lnSpc>
              <a:spcBef>
                <a:spcPct val="50000"/>
              </a:spcBef>
              <a:buFontTx/>
              <a:buNone/>
            </a:pPr>
            <a:r>
              <a:rPr lang="en-US" altLang="en-US" sz="1400" b="1">
                <a:solidFill>
                  <a:srgbClr val="FF0000"/>
                </a:solidFill>
              </a:rPr>
              <a:t>Personal Care Products</a:t>
            </a:r>
            <a:br>
              <a:rPr lang="en-US" altLang="en-US" sz="1400" b="1"/>
            </a:br>
            <a:r>
              <a:rPr lang="en-US" altLang="en-US" sz="1200"/>
              <a:t>Shampoo, soap, cosmetics, lotions, fingernail polish, toothpaste</a:t>
            </a:r>
          </a:p>
        </p:txBody>
      </p:sp>
      <p:sp>
        <p:nvSpPr>
          <p:cNvPr id="20484" name="Text Box 11"/>
          <p:cNvSpPr txBox="1">
            <a:spLocks noChangeAspect="1" noChangeArrowheads="1"/>
          </p:cNvSpPr>
          <p:nvPr/>
        </p:nvSpPr>
        <p:spPr bwMode="auto">
          <a:xfrm>
            <a:off x="8383588" y="1808163"/>
            <a:ext cx="27432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80000"/>
              </a:lnSpc>
              <a:spcBef>
                <a:spcPct val="50000"/>
              </a:spcBef>
              <a:buFontTx/>
              <a:buNone/>
            </a:pPr>
            <a:r>
              <a:rPr lang="en-US" altLang="en-US" sz="1400" b="1">
                <a:solidFill>
                  <a:srgbClr val="FF0000"/>
                </a:solidFill>
              </a:rPr>
              <a:t>Construction</a:t>
            </a:r>
            <a:br>
              <a:rPr lang="en-US" altLang="en-US" sz="1400" b="1"/>
            </a:br>
            <a:r>
              <a:rPr lang="en-US" altLang="en-US" sz="1200"/>
              <a:t>Lumber, paints, brushes, tar paper, drywall, tool handles, particle board</a:t>
            </a:r>
          </a:p>
        </p:txBody>
      </p:sp>
      <p:sp>
        <p:nvSpPr>
          <p:cNvPr id="20485" name="Text Box 12"/>
          <p:cNvSpPr txBox="1">
            <a:spLocks noChangeAspect="1" noChangeArrowheads="1"/>
          </p:cNvSpPr>
          <p:nvPr/>
        </p:nvSpPr>
        <p:spPr bwMode="auto">
          <a:xfrm>
            <a:off x="1371600" y="5181600"/>
            <a:ext cx="1676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spcBef>
                <a:spcPct val="0"/>
              </a:spcBef>
              <a:buFontTx/>
              <a:buNone/>
            </a:pPr>
            <a:r>
              <a:rPr lang="en-US" altLang="en-US" sz="1200" b="1">
                <a:solidFill>
                  <a:srgbClr val="FF0000"/>
                </a:solidFill>
                <a:ea typeface="ＭＳ Ｐゴシック" charset="-128"/>
                <a:cs typeface="ＭＳ Ｐゴシック" charset="-128"/>
              </a:rPr>
              <a:t>Printing</a:t>
            </a:r>
            <a:br>
              <a:rPr lang="en-US" altLang="en-US" sz="1200" b="1">
                <a:ea typeface="ＭＳ Ｐゴシック" charset="-128"/>
                <a:cs typeface="ＭＳ Ｐゴシック" charset="-128"/>
              </a:rPr>
            </a:br>
            <a:r>
              <a:rPr lang="en-US" altLang="en-US" sz="1100">
                <a:ea typeface="ＭＳ Ｐゴシック" charset="-128"/>
                <a:cs typeface="ＭＳ Ｐゴシック" charset="-128"/>
              </a:rPr>
              <a:t>Paper, ink, film</a:t>
            </a:r>
          </a:p>
        </p:txBody>
      </p:sp>
      <p:sp>
        <p:nvSpPr>
          <p:cNvPr id="20486" name="Text Box 13"/>
          <p:cNvSpPr txBox="1">
            <a:spLocks noChangeAspect="1" noChangeArrowheads="1"/>
          </p:cNvSpPr>
          <p:nvPr/>
        </p:nvSpPr>
        <p:spPr bwMode="auto">
          <a:xfrm>
            <a:off x="2070100" y="2635250"/>
            <a:ext cx="2362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80000"/>
              </a:lnSpc>
              <a:spcBef>
                <a:spcPct val="0"/>
              </a:spcBef>
              <a:buFontTx/>
              <a:buNone/>
            </a:pPr>
            <a:r>
              <a:rPr lang="en-US" altLang="en-US" sz="1400" b="1">
                <a:solidFill>
                  <a:srgbClr val="FF0000"/>
                </a:solidFill>
                <a:ea typeface="ＭＳ Ｐゴシック" charset="-128"/>
                <a:cs typeface="ＭＳ Ｐゴシック" charset="-128"/>
              </a:rPr>
              <a:t>Health</a:t>
            </a:r>
            <a:r>
              <a:rPr lang="en-US" altLang="en-US" sz="1400" b="1">
                <a:ea typeface="ＭＳ Ｐゴシック" charset="-128"/>
                <a:cs typeface="ＭＳ Ｐゴシック" charset="-128"/>
              </a:rPr>
              <a:t> </a:t>
            </a:r>
            <a:r>
              <a:rPr lang="en-US" altLang="en-US" sz="1400" b="1">
                <a:solidFill>
                  <a:srgbClr val="FF0000"/>
                </a:solidFill>
                <a:ea typeface="ＭＳ Ｐゴシック" charset="-128"/>
                <a:cs typeface="ＭＳ Ｐゴシック" charset="-128"/>
              </a:rPr>
              <a:t>Care</a:t>
            </a:r>
            <a:br>
              <a:rPr lang="en-US" altLang="en-US" sz="1400" b="1">
                <a:ea typeface="ＭＳ Ｐゴシック" charset="-128"/>
                <a:cs typeface="ＭＳ Ｐゴシック" charset="-128"/>
              </a:rPr>
            </a:br>
            <a:r>
              <a:rPr lang="en-US" altLang="en-US" sz="1200">
                <a:ea typeface="ＭＳ Ｐゴシック" charset="-128"/>
                <a:cs typeface="ＭＳ Ｐゴシック" charset="-128"/>
              </a:rPr>
              <a:t>Pharmaceuticals, surgical sutures, ointments, latex gloves, x-ray film</a:t>
            </a:r>
          </a:p>
        </p:txBody>
      </p:sp>
      <p:sp>
        <p:nvSpPr>
          <p:cNvPr id="20487" name="Text Box 15"/>
          <p:cNvSpPr txBox="1">
            <a:spLocks noChangeAspect="1" noChangeArrowheads="1"/>
          </p:cNvSpPr>
          <p:nvPr/>
        </p:nvSpPr>
        <p:spPr bwMode="auto">
          <a:xfrm>
            <a:off x="2146300" y="4352925"/>
            <a:ext cx="2209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80000"/>
              </a:lnSpc>
              <a:spcBef>
                <a:spcPct val="0"/>
              </a:spcBef>
              <a:buFontTx/>
              <a:buNone/>
            </a:pPr>
            <a:r>
              <a:rPr lang="en-US" altLang="en-US" sz="1400" b="1">
                <a:solidFill>
                  <a:srgbClr val="FF0000"/>
                </a:solidFill>
                <a:ea typeface="ＭＳ Ｐゴシック" charset="-128"/>
                <a:cs typeface="ＭＳ Ｐゴシック" charset="-128"/>
              </a:rPr>
              <a:t>Sports</a:t>
            </a:r>
            <a:br>
              <a:rPr lang="en-US" altLang="en-US" sz="1400" b="1">
                <a:ea typeface="ＭＳ Ｐゴシック" charset="-128"/>
                <a:cs typeface="ＭＳ Ｐゴシック" charset="-128"/>
              </a:rPr>
            </a:br>
            <a:r>
              <a:rPr lang="en-US" altLang="en-US" sz="1200">
                <a:ea typeface="ＭＳ Ｐゴシック" charset="-128"/>
                <a:cs typeface="ＭＳ Ｐゴシック" charset="-128"/>
              </a:rPr>
              <a:t>Uniforms, baseball bats, leather equipment and balls, shoes</a:t>
            </a:r>
          </a:p>
        </p:txBody>
      </p:sp>
      <p:sp>
        <p:nvSpPr>
          <p:cNvPr id="20488" name="Text Box 16"/>
          <p:cNvSpPr txBox="1">
            <a:spLocks noChangeAspect="1" noChangeArrowheads="1"/>
          </p:cNvSpPr>
          <p:nvPr/>
        </p:nvSpPr>
        <p:spPr bwMode="auto">
          <a:xfrm>
            <a:off x="2070100" y="3582988"/>
            <a:ext cx="2438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80000"/>
              </a:lnSpc>
              <a:spcBef>
                <a:spcPct val="0"/>
              </a:spcBef>
              <a:buFontTx/>
              <a:buNone/>
            </a:pPr>
            <a:r>
              <a:rPr lang="en-US" altLang="en-US" sz="1400" b="1">
                <a:solidFill>
                  <a:srgbClr val="FF0000"/>
                </a:solidFill>
                <a:ea typeface="ＭＳ Ｐゴシック" charset="-128"/>
                <a:cs typeface="ＭＳ Ｐゴシック" charset="-128"/>
              </a:rPr>
              <a:t>Manufacturing</a:t>
            </a:r>
            <a:br>
              <a:rPr lang="en-US" altLang="en-US" sz="1400" b="1">
                <a:ea typeface="ＭＳ Ｐゴシック" charset="-128"/>
                <a:cs typeface="ＭＳ Ｐゴシック" charset="-128"/>
              </a:rPr>
            </a:br>
            <a:r>
              <a:rPr lang="en-US" altLang="en-US" sz="1200">
                <a:ea typeface="ＭＳ Ｐゴシック" charset="-128"/>
                <a:cs typeface="ＭＳ Ｐゴシック" charset="-128"/>
              </a:rPr>
              <a:t>Adhesives, lubricants, solvents, detergents, polymers</a:t>
            </a:r>
          </a:p>
        </p:txBody>
      </p:sp>
      <p:sp>
        <p:nvSpPr>
          <p:cNvPr id="20489" name="Text Box 17"/>
          <p:cNvSpPr txBox="1">
            <a:spLocks noChangeAspect="1" noChangeArrowheads="1"/>
          </p:cNvSpPr>
          <p:nvPr/>
        </p:nvSpPr>
        <p:spPr bwMode="auto">
          <a:xfrm>
            <a:off x="8909050" y="3587750"/>
            <a:ext cx="1981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80000"/>
              </a:lnSpc>
              <a:spcBef>
                <a:spcPct val="0"/>
              </a:spcBef>
              <a:buFontTx/>
              <a:buNone/>
            </a:pPr>
            <a:r>
              <a:rPr lang="en-US" altLang="en-US" sz="1400" b="1">
                <a:solidFill>
                  <a:srgbClr val="FF0000"/>
                </a:solidFill>
                <a:ea typeface="ＭＳ Ｐゴシック" charset="-128"/>
                <a:cs typeface="ＭＳ Ｐゴシック" charset="-128"/>
              </a:rPr>
              <a:t>Entertainment</a:t>
            </a:r>
            <a:br>
              <a:rPr lang="en-US" altLang="en-US" sz="1400" b="1">
                <a:ea typeface="ＭＳ Ｐゴシック" charset="-128"/>
                <a:cs typeface="ＭＳ Ｐゴシック" charset="-128"/>
              </a:rPr>
            </a:br>
            <a:r>
              <a:rPr lang="en-US" altLang="en-US" sz="1200">
                <a:ea typeface="ＭＳ Ｐゴシック" charset="-128"/>
                <a:cs typeface="ＭＳ Ｐゴシック" charset="-128"/>
              </a:rPr>
              <a:t>Film, strings for </a:t>
            </a:r>
            <a:br>
              <a:rPr lang="en-US" altLang="en-US" sz="1200">
                <a:ea typeface="ＭＳ Ｐゴシック" charset="-128"/>
                <a:cs typeface="ＭＳ Ｐゴシック" charset="-128"/>
              </a:rPr>
            </a:br>
            <a:r>
              <a:rPr lang="en-US" altLang="en-US" sz="1200">
                <a:ea typeface="ＭＳ Ｐゴシック" charset="-128"/>
                <a:cs typeface="ＭＳ Ｐゴシック" charset="-128"/>
              </a:rPr>
              <a:t>musical instruments</a:t>
            </a:r>
          </a:p>
        </p:txBody>
      </p:sp>
      <p:sp>
        <p:nvSpPr>
          <p:cNvPr id="20490" name="Text Box 19"/>
          <p:cNvSpPr txBox="1">
            <a:spLocks noChangeAspect="1" noChangeArrowheads="1"/>
          </p:cNvSpPr>
          <p:nvPr/>
        </p:nvSpPr>
        <p:spPr bwMode="auto">
          <a:xfrm>
            <a:off x="8748713" y="2706688"/>
            <a:ext cx="201136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80000"/>
              </a:lnSpc>
              <a:spcBef>
                <a:spcPct val="0"/>
              </a:spcBef>
              <a:buFontTx/>
              <a:buNone/>
            </a:pPr>
            <a:r>
              <a:rPr lang="en-US" altLang="en-US" sz="1400" b="1">
                <a:solidFill>
                  <a:srgbClr val="FF0000"/>
                </a:solidFill>
                <a:ea typeface="ＭＳ Ｐゴシック" charset="-128"/>
                <a:cs typeface="ＭＳ Ｐゴシック" charset="-128"/>
              </a:rPr>
              <a:t>Education</a:t>
            </a:r>
            <a:br>
              <a:rPr lang="en-US" altLang="en-US" sz="1400" b="1">
                <a:ea typeface="ＭＳ Ｐゴシック" charset="-128"/>
                <a:cs typeface="ＭＳ Ｐゴシック" charset="-128"/>
              </a:rPr>
            </a:br>
            <a:r>
              <a:rPr lang="en-US" altLang="en-US" sz="1200">
                <a:ea typeface="ＭＳ Ｐゴシック" charset="-128"/>
                <a:cs typeface="ＭＳ Ｐゴシック" charset="-128"/>
              </a:rPr>
              <a:t>Crayons, text books, chalk, desks, pencils, paper</a:t>
            </a:r>
          </a:p>
        </p:txBody>
      </p:sp>
      <p:sp>
        <p:nvSpPr>
          <p:cNvPr id="20491" name="Text Box 20"/>
          <p:cNvSpPr txBox="1">
            <a:spLocks noChangeAspect="1" noChangeArrowheads="1"/>
          </p:cNvSpPr>
          <p:nvPr/>
        </p:nvSpPr>
        <p:spPr bwMode="auto">
          <a:xfrm>
            <a:off x="8764588" y="4408488"/>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80000"/>
              </a:lnSpc>
              <a:spcBef>
                <a:spcPct val="50000"/>
              </a:spcBef>
              <a:buFontTx/>
              <a:buNone/>
            </a:pPr>
            <a:r>
              <a:rPr lang="en-US" altLang="en-US" sz="1400" b="1">
                <a:solidFill>
                  <a:srgbClr val="FF0000"/>
                </a:solidFill>
              </a:rPr>
              <a:t>Transportation</a:t>
            </a:r>
            <a:br>
              <a:rPr lang="en-US" altLang="en-US" sz="1400" b="1"/>
            </a:br>
            <a:r>
              <a:rPr lang="en-US" altLang="en-US" sz="1200"/>
              <a:t>Biofuels including ethanol and biodiesel, lubricants, antifreeze, tires, upholstery, packing materials</a:t>
            </a:r>
          </a:p>
        </p:txBody>
      </p:sp>
      <p:pic>
        <p:nvPicPr>
          <p:cNvPr id="20492"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408113"/>
            <a:ext cx="316388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3738" y="1554163"/>
            <a:ext cx="50530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pPr eaLnBrk="1" hangingPunct="1"/>
            <a:r>
              <a:rPr lang="en-US" altLang="en-US"/>
              <a:t>How Many People Does One Farmer Feed?</a:t>
            </a:r>
          </a:p>
        </p:txBody>
      </p:sp>
      <p:sp>
        <p:nvSpPr>
          <p:cNvPr id="22532" name="Rectangle 6"/>
          <p:cNvSpPr>
            <a:spLocks noChangeArrowheads="1"/>
          </p:cNvSpPr>
          <p:nvPr/>
        </p:nvSpPr>
        <p:spPr bwMode="auto">
          <a:xfrm>
            <a:off x="6413500" y="2173288"/>
            <a:ext cx="42894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4400"/>
              <a:t>Each U.S. Farm Feeds </a:t>
            </a:r>
            <a:r>
              <a:rPr lang="en-US" altLang="en-US" sz="6600">
                <a:solidFill>
                  <a:srgbClr val="0070C0"/>
                </a:solidFill>
              </a:rPr>
              <a:t>169</a:t>
            </a:r>
            <a:r>
              <a:rPr lang="en-US" altLang="en-US" sz="4400"/>
              <a:t> People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781050" y="230188"/>
            <a:ext cx="10515600" cy="1325562"/>
          </a:xfrm>
        </p:spPr>
        <p:txBody>
          <a:bodyPr/>
          <a:lstStyle/>
          <a:p>
            <a:pPr eaLnBrk="1" hangingPunct="1"/>
            <a:r>
              <a:rPr lang="en-US" altLang="en-US"/>
              <a:t>Agriculture the Bountiful!</a:t>
            </a:r>
          </a:p>
        </p:txBody>
      </p:sp>
      <p:grpSp>
        <p:nvGrpSpPr>
          <p:cNvPr id="24579" name="Group 3"/>
          <p:cNvGrpSpPr>
            <a:grpSpLocks/>
          </p:cNvGrpSpPr>
          <p:nvPr/>
        </p:nvGrpSpPr>
        <p:grpSpPr bwMode="auto">
          <a:xfrm>
            <a:off x="3036888" y="1235075"/>
            <a:ext cx="6824662" cy="4379913"/>
            <a:chOff x="0" y="990600"/>
            <a:chExt cx="9144000" cy="5867400"/>
          </a:xfrm>
        </p:grpSpPr>
        <p:pic>
          <p:nvPicPr>
            <p:cNvPr id="2458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943600"/>
              <a:ext cx="233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321300"/>
              <a:ext cx="17653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267200"/>
              <a:ext cx="419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1999" y="3810000"/>
              <a:ext cx="76200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3700" y="5803900"/>
              <a:ext cx="109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384</Words>
  <Application>Microsoft Office PowerPoint</Application>
  <PresentationFormat>Widescreen</PresentationFormat>
  <Paragraphs>77</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Where Does Pizza Come From?</vt:lpstr>
      <vt:lpstr>PowerPoint Presentation</vt:lpstr>
      <vt:lpstr>What Do Farmers &amp; Ranchers Grow?</vt:lpstr>
      <vt:lpstr>How Are You Connected to Agriculture?</vt:lpstr>
      <vt:lpstr>How Many People Does One Farmer Feed?</vt:lpstr>
      <vt:lpstr>Agriculture the Bountiful!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Gibson</dc:creator>
  <cp:lastModifiedBy>Lindsey Coleman</cp:lastModifiedBy>
  <cp:revision>28</cp:revision>
  <dcterms:created xsi:type="dcterms:W3CDTF">2016-05-02T02:19:04Z</dcterms:created>
  <dcterms:modified xsi:type="dcterms:W3CDTF">2020-03-24T14:10:44Z</dcterms:modified>
</cp:coreProperties>
</file>