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2B853AEB.xml" ContentType="application/vnd.ms-powerpoint.comments+xml"/>
  <Override PartName="/ppt/notesSlides/notesSlide2.xml" ContentType="application/vnd.openxmlformats-officedocument.presentationml.notesSlide+xml"/>
  <Override PartName="/ppt/comments/modernComment_103_5C7D97D5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modernComment_104_4E9D6D5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A76612-865E-FCFE-A876-802515336275}" name="Hannah Chavez" initials="HC" userId="S::hchavez@vivayic.com::dae5c77e-d393-4585-9cc7-82a80af6505d" providerId="AD"/>
  <p188:author id="{45D48427-4F0C-EFA8-7A2F-8DFAD30190B8}" name="Kelly Thomas" initials="KT" userId="3add419c1fc7db8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12C23-7577-4C70-82D7-A2A04B755C83}" v="5" dt="2022-08-03T02:44:28.831"/>
    <p1510:client id="{283883DB-1E1C-4C19-8F99-130020849613}" v="5" dt="2022-08-03T20:20:51.899"/>
    <p1510:client id="{45368F10-F3C9-41FA-9FE3-834EDABF717A}" v="2" dt="2022-11-29T15:30:03.038"/>
    <p1510:client id="{92E6839F-CDF9-40D5-BE6B-FFCEAD576E84}" v="13" dt="2022-11-29T15:32:04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/>
    <p:restoredTop sz="94830"/>
  </p:normalViewPr>
  <p:slideViewPr>
    <p:cSldViewPr snapToGrid="0" snapToObjects="1">
      <p:cViewPr varScale="1">
        <p:scale>
          <a:sx n="100" d="100"/>
          <a:sy n="100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illang" userId="QJ/LZTtrugZrugnJGUo/TUleAxkDapYKvTJKD1jZa98=" providerId="None" clId="Web-{92E6839F-CDF9-40D5-BE6B-FFCEAD576E84}"/>
    <pc:docChg chg="modSld">
      <pc:chgData name="Lauren Millang" userId="QJ/LZTtrugZrugnJGUo/TUleAxkDapYKvTJKD1jZa98=" providerId="None" clId="Web-{92E6839F-CDF9-40D5-BE6B-FFCEAD576E84}" dt="2022-11-29T15:32:04.565" v="11" actId="1076"/>
      <pc:docMkLst>
        <pc:docMk/>
      </pc:docMkLst>
      <pc:sldChg chg="modSp">
        <pc:chgData name="Lauren Millang" userId="QJ/LZTtrugZrugnJGUo/TUleAxkDapYKvTJKD1jZa98=" providerId="None" clId="Web-{92E6839F-CDF9-40D5-BE6B-FFCEAD576E84}" dt="2022-11-29T15:31:57.299" v="10" actId="20577"/>
        <pc:sldMkLst>
          <pc:docMk/>
          <pc:sldMk cId="730151659" sldId="258"/>
        </pc:sldMkLst>
        <pc:spChg chg="mod">
          <ac:chgData name="Lauren Millang" userId="QJ/LZTtrugZrugnJGUo/TUleAxkDapYKvTJKD1jZa98=" providerId="None" clId="Web-{92E6839F-CDF9-40D5-BE6B-FFCEAD576E84}" dt="2022-11-29T15:31:57.299" v="10" actId="20577"/>
          <ac:spMkLst>
            <pc:docMk/>
            <pc:sldMk cId="730151659" sldId="258"/>
            <ac:spMk id="2" creationId="{00000000-0000-0000-0000-000000000000}"/>
          </ac:spMkLst>
        </pc:spChg>
      </pc:sldChg>
      <pc:sldChg chg="modSp">
        <pc:chgData name="Lauren Millang" userId="QJ/LZTtrugZrugnJGUo/TUleAxkDapYKvTJKD1jZa98=" providerId="None" clId="Web-{92E6839F-CDF9-40D5-BE6B-FFCEAD576E84}" dt="2022-11-29T15:32:04.565" v="11" actId="1076"/>
        <pc:sldMkLst>
          <pc:docMk/>
          <pc:sldMk cId="1551734741" sldId="259"/>
        </pc:sldMkLst>
        <pc:spChg chg="mod">
          <ac:chgData name="Lauren Millang" userId="QJ/LZTtrugZrugnJGUo/TUleAxkDapYKvTJKD1jZa98=" providerId="None" clId="Web-{92E6839F-CDF9-40D5-BE6B-FFCEAD576E84}" dt="2022-11-29T15:32:04.565" v="11" actId="1076"/>
          <ac:spMkLst>
            <pc:docMk/>
            <pc:sldMk cId="1551734741" sldId="259"/>
            <ac:spMk id="2" creationId="{00000000-0000-0000-0000-000000000000}"/>
          </ac:spMkLst>
        </pc:spChg>
      </pc:sldChg>
    </pc:docChg>
  </pc:docChgLst>
  <pc:docChgLst>
    <pc:chgData name="Lauren Millang" userId="QJ/LZTtrugZrugnJGUo/TUleAxkDapYKvTJKD1jZa98=" providerId="None" clId="Web-{45368F10-F3C9-41FA-9FE3-834EDABF717A}"/>
    <pc:docChg chg="modSld">
      <pc:chgData name="Lauren Millang" userId="QJ/LZTtrugZrugnJGUo/TUleAxkDapYKvTJKD1jZa98=" providerId="None" clId="Web-{45368F10-F3C9-41FA-9FE3-834EDABF717A}" dt="2022-11-29T15:30:03.038" v="1" actId="1076"/>
      <pc:docMkLst>
        <pc:docMk/>
      </pc:docMkLst>
      <pc:sldChg chg="modSp">
        <pc:chgData name="Lauren Millang" userId="QJ/LZTtrugZrugnJGUo/TUleAxkDapYKvTJKD1jZa98=" providerId="None" clId="Web-{45368F10-F3C9-41FA-9FE3-834EDABF717A}" dt="2022-11-29T15:30:03.038" v="1" actId="1076"/>
        <pc:sldMkLst>
          <pc:docMk/>
          <pc:sldMk cId="1318939985" sldId="260"/>
        </pc:sldMkLst>
        <pc:picChg chg="mod">
          <ac:chgData name="Lauren Millang" userId="QJ/LZTtrugZrugnJGUo/TUleAxkDapYKvTJKD1jZa98=" providerId="None" clId="Web-{45368F10-F3C9-41FA-9FE3-834EDABF717A}" dt="2022-11-29T15:30:03.038" v="1" actId="1076"/>
          <ac:picMkLst>
            <pc:docMk/>
            <pc:sldMk cId="1318939985" sldId="260"/>
            <ac:picMk id="5" creationId="{45B9F8D1-E9F3-BEDD-B3F1-F342FD8095B7}"/>
          </ac:picMkLst>
        </pc:picChg>
      </pc:sldChg>
    </pc:docChg>
  </pc:docChgLst>
</pc:chgInfo>
</file>

<file path=ppt/comments/modernComment_102_2B853A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1014D3-16D5-447D-9587-4947D63A4E18}" authorId="{45D48427-4F0C-EFA8-7A2F-8DFAD30190B8}" status="resolved" created="2022-08-03T02:41:05.715" complete="100000">
    <pc:sldMkLst xmlns:pc="http://schemas.microsoft.com/office/powerpoint/2013/main/command">
      <pc:docMk/>
      <pc:sldMk cId="730151659" sldId="258"/>
    </pc:sldMkLst>
    <p188:replyLst/>
    <p188:txBody>
      <a:bodyPr/>
      <a:lstStyle/>
      <a:p>
        <a:r>
          <a:rPr lang="en-US"/>
          <a:t>What Does It Mean to Be Food-Secure? </a:t>
        </a:r>
      </a:p>
    </p188:txBody>
  </p188:cm>
</p188:cmLst>
</file>

<file path=ppt/comments/modernComment_103_5C7D97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0B50FB-E5B2-422E-ADF1-D86E5CA838F6}" authorId="{45D48427-4F0C-EFA8-7A2F-8DFAD30190B8}" status="resolved" created="2022-08-03T02:36:46.40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51734741" sldId="259"/>
      <ac:spMk id="2" creationId="{00000000-0000-0000-0000-000000000000}"/>
    </ac:deMkLst>
    <p188:txBody>
      <a:bodyPr/>
      <a:lstStyle/>
      <a:p>
        <a:r>
          <a:rPr lang="en-US"/>
          <a:t>Use title case: Why Would People Be Food-Insecure? </a:t>
        </a:r>
      </a:p>
    </p188:txBody>
  </p188:cm>
</p188:cmLst>
</file>

<file path=ppt/comments/modernComment_104_4E9D6D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C6613B-C6E7-4B9D-AA90-27CB5982FE37}" authorId="{45D48427-4F0C-EFA8-7A2F-8DFAD30190B8}" status="resolved" created="2022-08-03T20:20:04.47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18939985" sldId="260"/>
      <ac:spMk id="2" creationId="{00000000-0000-0000-0000-000000000000}"/>
      <ac:txMk cp="0" len="43">
        <ac:context len="44" hash="1698952615"/>
      </ac:txMk>
    </ac:txMkLst>
    <p188:pos x="9517811" y="1063924"/>
    <p188:txBody>
      <a:bodyPr/>
      <a:lstStyle/>
      <a:p>
        <a:r>
          <a:rPr lang="en-US"/>
          <a:t>Use title case for consistency (even though you're using the header function differently on this slide).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613D1-BAD8-4EC5-B9B3-1F0B4A98E82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2_2" csCatId="accent2" phldr="1"/>
      <dgm:spPr/>
      <dgm:t>
        <a:bodyPr/>
        <a:lstStyle/>
        <a:p>
          <a:endParaRPr lang="en-US"/>
        </a:p>
      </dgm:t>
    </dgm:pt>
    <dgm:pt modelId="{4FAD9D08-5317-4BA1-B0C1-08271E761CD6}">
      <dgm:prSet/>
      <dgm:spPr/>
      <dgm:t>
        <a:bodyPr/>
        <a:lstStyle/>
        <a:p>
          <a:pPr>
            <a:defRPr cap="all"/>
          </a:pPr>
          <a:r>
            <a:rPr lang="en-US" dirty="0">
              <a:latin typeface="GOTHAM-BOOK" panose="02000504050000020004" pitchFamily="2" charset="0"/>
            </a:rPr>
            <a:t>Availability (and access)</a:t>
          </a:r>
        </a:p>
      </dgm:t>
    </dgm:pt>
    <dgm:pt modelId="{450A5E49-03C3-4ED1-8E81-E3E2BE606DE0}" type="parTrans" cxnId="{1B844535-B03C-416E-802B-96B3AB253C3A}">
      <dgm:prSet/>
      <dgm:spPr/>
      <dgm:t>
        <a:bodyPr/>
        <a:lstStyle/>
        <a:p>
          <a:endParaRPr lang="en-US"/>
        </a:p>
      </dgm:t>
    </dgm:pt>
    <dgm:pt modelId="{6E32B2B3-31CF-4107-BAE2-A67222B36017}" type="sibTrans" cxnId="{1B844535-B03C-416E-802B-96B3AB253C3A}">
      <dgm:prSet/>
      <dgm:spPr/>
      <dgm:t>
        <a:bodyPr/>
        <a:lstStyle/>
        <a:p>
          <a:endParaRPr lang="en-US"/>
        </a:p>
      </dgm:t>
    </dgm:pt>
    <dgm:pt modelId="{FD96FC74-D7E8-45A2-BD4B-0677E23D5D66}">
      <dgm:prSet/>
      <dgm:spPr/>
      <dgm:t>
        <a:bodyPr/>
        <a:lstStyle/>
        <a:p>
          <a:pPr>
            <a:defRPr cap="all"/>
          </a:pPr>
          <a:r>
            <a:rPr lang="en-US" dirty="0">
              <a:latin typeface="GOTHAM-BOOK" panose="02000504050000020004" pitchFamily="2" charset="0"/>
            </a:rPr>
            <a:t>Affordability</a:t>
          </a:r>
        </a:p>
      </dgm:t>
    </dgm:pt>
    <dgm:pt modelId="{97C98B34-AE09-40DF-8834-57FAED2C0C30}" type="parTrans" cxnId="{79BF9E52-F1D0-42D0-B442-0AEFC61F001E}">
      <dgm:prSet/>
      <dgm:spPr/>
      <dgm:t>
        <a:bodyPr/>
        <a:lstStyle/>
        <a:p>
          <a:endParaRPr lang="en-US"/>
        </a:p>
      </dgm:t>
    </dgm:pt>
    <dgm:pt modelId="{816C9746-5D2A-41CD-B420-109B5E7C071F}" type="sibTrans" cxnId="{79BF9E52-F1D0-42D0-B442-0AEFC61F001E}">
      <dgm:prSet/>
      <dgm:spPr/>
      <dgm:t>
        <a:bodyPr/>
        <a:lstStyle/>
        <a:p>
          <a:endParaRPr lang="en-US"/>
        </a:p>
      </dgm:t>
    </dgm:pt>
    <dgm:pt modelId="{DE6B62FF-71DC-417C-AE39-5299D5C71317}">
      <dgm:prSet/>
      <dgm:spPr/>
      <dgm:t>
        <a:bodyPr/>
        <a:lstStyle/>
        <a:p>
          <a:pPr>
            <a:defRPr cap="all"/>
          </a:pPr>
          <a:r>
            <a:rPr lang="en-US" dirty="0">
              <a:latin typeface="GOTHAM-BOOK" panose="02000504050000020004" pitchFamily="2" charset="0"/>
            </a:rPr>
            <a:t>Quality and safety (and utilization)</a:t>
          </a:r>
        </a:p>
      </dgm:t>
    </dgm:pt>
    <dgm:pt modelId="{48B2CDF9-AD24-4282-A86A-8EAEDE77B445}" type="parTrans" cxnId="{ADCEB1AA-0972-40B7-B920-78E5C6E8145C}">
      <dgm:prSet/>
      <dgm:spPr/>
      <dgm:t>
        <a:bodyPr/>
        <a:lstStyle/>
        <a:p>
          <a:endParaRPr lang="en-US"/>
        </a:p>
      </dgm:t>
    </dgm:pt>
    <dgm:pt modelId="{3F575B83-37E1-4489-87CA-C288FA6C3A14}" type="sibTrans" cxnId="{ADCEB1AA-0972-40B7-B920-78E5C6E8145C}">
      <dgm:prSet/>
      <dgm:spPr/>
      <dgm:t>
        <a:bodyPr/>
        <a:lstStyle/>
        <a:p>
          <a:endParaRPr lang="en-US"/>
        </a:p>
      </dgm:t>
    </dgm:pt>
    <dgm:pt modelId="{03A86718-3200-4C00-A21A-8B3BA1955800}" type="pres">
      <dgm:prSet presAssocID="{E2C613D1-BAD8-4EC5-B9B3-1F0B4A98E82F}" presName="root" presStyleCnt="0">
        <dgm:presLayoutVars>
          <dgm:dir/>
          <dgm:resizeHandles val="exact"/>
        </dgm:presLayoutVars>
      </dgm:prSet>
      <dgm:spPr/>
    </dgm:pt>
    <dgm:pt modelId="{E0A17CEB-2878-45B2-B77D-927B2E6C965E}" type="pres">
      <dgm:prSet presAssocID="{4FAD9D08-5317-4BA1-B0C1-08271E761CD6}" presName="compNode" presStyleCnt="0"/>
      <dgm:spPr/>
    </dgm:pt>
    <dgm:pt modelId="{538DDBE3-89D7-460F-AB6D-A8FF4200FC40}" type="pres">
      <dgm:prSet presAssocID="{4FAD9D08-5317-4BA1-B0C1-08271E761CD6}" presName="iconBgRect" presStyleLbl="bgShp" presStyleIdx="0" presStyleCnt="3"/>
      <dgm:spPr/>
    </dgm:pt>
    <dgm:pt modelId="{02B6BA85-7C6B-4C52-8B17-30F8487BC251}" type="pres">
      <dgm:prSet presAssocID="{4FAD9D08-5317-4BA1-B0C1-08271E761C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DEFD5FE-FECA-4E38-B53A-5ADF3CCEBD05}" type="pres">
      <dgm:prSet presAssocID="{4FAD9D08-5317-4BA1-B0C1-08271E761CD6}" presName="spaceRect" presStyleCnt="0"/>
      <dgm:spPr/>
    </dgm:pt>
    <dgm:pt modelId="{2AF25272-342A-4BEA-964D-BF087A123805}" type="pres">
      <dgm:prSet presAssocID="{4FAD9D08-5317-4BA1-B0C1-08271E761CD6}" presName="textRect" presStyleLbl="revTx" presStyleIdx="0" presStyleCnt="3">
        <dgm:presLayoutVars>
          <dgm:chMax val="1"/>
          <dgm:chPref val="1"/>
        </dgm:presLayoutVars>
      </dgm:prSet>
      <dgm:spPr/>
    </dgm:pt>
    <dgm:pt modelId="{C0E36A57-9408-415B-863B-C81F40C7E466}" type="pres">
      <dgm:prSet presAssocID="{6E32B2B3-31CF-4107-BAE2-A67222B36017}" presName="sibTrans" presStyleCnt="0"/>
      <dgm:spPr/>
    </dgm:pt>
    <dgm:pt modelId="{3D52EE7A-ABF8-48EC-AEA7-7EF0F956BD0C}" type="pres">
      <dgm:prSet presAssocID="{FD96FC74-D7E8-45A2-BD4B-0677E23D5D66}" presName="compNode" presStyleCnt="0"/>
      <dgm:spPr/>
    </dgm:pt>
    <dgm:pt modelId="{C7E13DE6-18C9-4016-85A7-99D9E632A7F7}" type="pres">
      <dgm:prSet presAssocID="{FD96FC74-D7E8-45A2-BD4B-0677E23D5D66}" presName="iconBgRect" presStyleLbl="bgShp" presStyleIdx="1" presStyleCnt="3"/>
      <dgm:spPr/>
    </dgm:pt>
    <dgm:pt modelId="{10226B20-0430-4CC9-8ACD-7A88D2356E3E}" type="pres">
      <dgm:prSet presAssocID="{FD96FC74-D7E8-45A2-BD4B-0677E23D5D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59EE1C9-ED45-4951-9504-0825241F52FB}" type="pres">
      <dgm:prSet presAssocID="{FD96FC74-D7E8-45A2-BD4B-0677E23D5D66}" presName="spaceRect" presStyleCnt="0"/>
      <dgm:spPr/>
    </dgm:pt>
    <dgm:pt modelId="{A2D089D9-8911-4BE4-A9E4-4A4E96A86AC7}" type="pres">
      <dgm:prSet presAssocID="{FD96FC74-D7E8-45A2-BD4B-0677E23D5D66}" presName="textRect" presStyleLbl="revTx" presStyleIdx="1" presStyleCnt="3">
        <dgm:presLayoutVars>
          <dgm:chMax val="1"/>
          <dgm:chPref val="1"/>
        </dgm:presLayoutVars>
      </dgm:prSet>
      <dgm:spPr/>
    </dgm:pt>
    <dgm:pt modelId="{C89162C7-34FC-4E79-A1FF-A1604B333EC5}" type="pres">
      <dgm:prSet presAssocID="{816C9746-5D2A-41CD-B420-109B5E7C071F}" presName="sibTrans" presStyleCnt="0"/>
      <dgm:spPr/>
    </dgm:pt>
    <dgm:pt modelId="{6A134E2D-1DC5-487A-BBD5-34E6A8D87F87}" type="pres">
      <dgm:prSet presAssocID="{DE6B62FF-71DC-417C-AE39-5299D5C71317}" presName="compNode" presStyleCnt="0"/>
      <dgm:spPr/>
    </dgm:pt>
    <dgm:pt modelId="{A1752481-505B-40FC-8402-9A2DF2A6AB38}" type="pres">
      <dgm:prSet presAssocID="{DE6B62FF-71DC-417C-AE39-5299D5C71317}" presName="iconBgRect" presStyleLbl="bgShp" presStyleIdx="2" presStyleCnt="3"/>
      <dgm:spPr/>
    </dgm:pt>
    <dgm:pt modelId="{A3EF4F9F-465C-464C-A20B-3C23943797CA}" type="pres">
      <dgm:prSet presAssocID="{DE6B62FF-71DC-417C-AE39-5299D5C713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D819F76-09ED-4FCD-A88F-F392693DD6E9}" type="pres">
      <dgm:prSet presAssocID="{DE6B62FF-71DC-417C-AE39-5299D5C71317}" presName="spaceRect" presStyleCnt="0"/>
      <dgm:spPr/>
    </dgm:pt>
    <dgm:pt modelId="{B8B5B74B-A28F-4D7E-B688-DD8D17A44122}" type="pres">
      <dgm:prSet presAssocID="{DE6B62FF-71DC-417C-AE39-5299D5C713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44535-B03C-416E-802B-96B3AB253C3A}" srcId="{E2C613D1-BAD8-4EC5-B9B3-1F0B4A98E82F}" destId="{4FAD9D08-5317-4BA1-B0C1-08271E761CD6}" srcOrd="0" destOrd="0" parTransId="{450A5E49-03C3-4ED1-8E81-E3E2BE606DE0}" sibTransId="{6E32B2B3-31CF-4107-BAE2-A67222B36017}"/>
    <dgm:cxn modelId="{79BF9E52-F1D0-42D0-B442-0AEFC61F001E}" srcId="{E2C613D1-BAD8-4EC5-B9B3-1F0B4A98E82F}" destId="{FD96FC74-D7E8-45A2-BD4B-0677E23D5D66}" srcOrd="1" destOrd="0" parTransId="{97C98B34-AE09-40DF-8834-57FAED2C0C30}" sibTransId="{816C9746-5D2A-41CD-B420-109B5E7C071F}"/>
    <dgm:cxn modelId="{3F99DC53-7DDD-4DC9-AE80-4EFDB6A52F76}" type="presOf" srcId="{E2C613D1-BAD8-4EC5-B9B3-1F0B4A98E82F}" destId="{03A86718-3200-4C00-A21A-8B3BA1955800}" srcOrd="0" destOrd="0" presId="urn:microsoft.com/office/officeart/2018/5/layout/IconCircleLabelList"/>
    <dgm:cxn modelId="{ADCEB1AA-0972-40B7-B920-78E5C6E8145C}" srcId="{E2C613D1-BAD8-4EC5-B9B3-1F0B4A98E82F}" destId="{DE6B62FF-71DC-417C-AE39-5299D5C71317}" srcOrd="2" destOrd="0" parTransId="{48B2CDF9-AD24-4282-A86A-8EAEDE77B445}" sibTransId="{3F575B83-37E1-4489-87CA-C288FA6C3A14}"/>
    <dgm:cxn modelId="{70FA8EAE-E346-4DF6-B9E0-1BD39F366471}" type="presOf" srcId="{DE6B62FF-71DC-417C-AE39-5299D5C71317}" destId="{B8B5B74B-A28F-4D7E-B688-DD8D17A44122}" srcOrd="0" destOrd="0" presId="urn:microsoft.com/office/officeart/2018/5/layout/IconCircleLabelList"/>
    <dgm:cxn modelId="{11EE6DB9-EF91-4A5F-B509-A31421378AF8}" type="presOf" srcId="{4FAD9D08-5317-4BA1-B0C1-08271E761CD6}" destId="{2AF25272-342A-4BEA-964D-BF087A123805}" srcOrd="0" destOrd="0" presId="urn:microsoft.com/office/officeart/2018/5/layout/IconCircleLabelList"/>
    <dgm:cxn modelId="{1EFFBCFF-B0E1-49BF-90CB-9808D5EB73F5}" type="presOf" srcId="{FD96FC74-D7E8-45A2-BD4B-0677E23D5D66}" destId="{A2D089D9-8911-4BE4-A9E4-4A4E96A86AC7}" srcOrd="0" destOrd="0" presId="urn:microsoft.com/office/officeart/2018/5/layout/IconCircleLabelList"/>
    <dgm:cxn modelId="{02FF5A6B-3150-4A21-96E8-65B5C70C22C5}" type="presParOf" srcId="{03A86718-3200-4C00-A21A-8B3BA1955800}" destId="{E0A17CEB-2878-45B2-B77D-927B2E6C965E}" srcOrd="0" destOrd="0" presId="urn:microsoft.com/office/officeart/2018/5/layout/IconCircleLabelList"/>
    <dgm:cxn modelId="{816EC379-E693-4E70-B331-432EC1E04A03}" type="presParOf" srcId="{E0A17CEB-2878-45B2-B77D-927B2E6C965E}" destId="{538DDBE3-89D7-460F-AB6D-A8FF4200FC40}" srcOrd="0" destOrd="0" presId="urn:microsoft.com/office/officeart/2018/5/layout/IconCircleLabelList"/>
    <dgm:cxn modelId="{77A919D9-23E1-49F8-856E-488D2583665F}" type="presParOf" srcId="{E0A17CEB-2878-45B2-B77D-927B2E6C965E}" destId="{02B6BA85-7C6B-4C52-8B17-30F8487BC251}" srcOrd="1" destOrd="0" presId="urn:microsoft.com/office/officeart/2018/5/layout/IconCircleLabelList"/>
    <dgm:cxn modelId="{E5636051-9208-457C-A21E-C4B8A95E5A35}" type="presParOf" srcId="{E0A17CEB-2878-45B2-B77D-927B2E6C965E}" destId="{4DEFD5FE-FECA-4E38-B53A-5ADF3CCEBD05}" srcOrd="2" destOrd="0" presId="urn:microsoft.com/office/officeart/2018/5/layout/IconCircleLabelList"/>
    <dgm:cxn modelId="{EE0BE0EF-E8A6-4726-B16F-DB86CF32DF67}" type="presParOf" srcId="{E0A17CEB-2878-45B2-B77D-927B2E6C965E}" destId="{2AF25272-342A-4BEA-964D-BF087A123805}" srcOrd="3" destOrd="0" presId="urn:microsoft.com/office/officeart/2018/5/layout/IconCircleLabelList"/>
    <dgm:cxn modelId="{DD4B9E7F-47C5-4BE0-A8DE-2D749DD7F5A8}" type="presParOf" srcId="{03A86718-3200-4C00-A21A-8B3BA1955800}" destId="{C0E36A57-9408-415B-863B-C81F40C7E466}" srcOrd="1" destOrd="0" presId="urn:microsoft.com/office/officeart/2018/5/layout/IconCircleLabelList"/>
    <dgm:cxn modelId="{A506C952-EBAB-4AF2-9FEC-6D6C9B77801A}" type="presParOf" srcId="{03A86718-3200-4C00-A21A-8B3BA1955800}" destId="{3D52EE7A-ABF8-48EC-AEA7-7EF0F956BD0C}" srcOrd="2" destOrd="0" presId="urn:microsoft.com/office/officeart/2018/5/layout/IconCircleLabelList"/>
    <dgm:cxn modelId="{7C51C098-965D-4763-AE5D-C285FD5690DA}" type="presParOf" srcId="{3D52EE7A-ABF8-48EC-AEA7-7EF0F956BD0C}" destId="{C7E13DE6-18C9-4016-85A7-99D9E632A7F7}" srcOrd="0" destOrd="0" presId="urn:microsoft.com/office/officeart/2018/5/layout/IconCircleLabelList"/>
    <dgm:cxn modelId="{0DBF299E-101D-414B-8841-4C728081D565}" type="presParOf" srcId="{3D52EE7A-ABF8-48EC-AEA7-7EF0F956BD0C}" destId="{10226B20-0430-4CC9-8ACD-7A88D2356E3E}" srcOrd="1" destOrd="0" presId="urn:microsoft.com/office/officeart/2018/5/layout/IconCircleLabelList"/>
    <dgm:cxn modelId="{E719AF8E-6374-4765-A940-CB952B4F442E}" type="presParOf" srcId="{3D52EE7A-ABF8-48EC-AEA7-7EF0F956BD0C}" destId="{B59EE1C9-ED45-4951-9504-0825241F52FB}" srcOrd="2" destOrd="0" presId="urn:microsoft.com/office/officeart/2018/5/layout/IconCircleLabelList"/>
    <dgm:cxn modelId="{84898B35-B751-4ABC-A3B3-C2F388ECF5E2}" type="presParOf" srcId="{3D52EE7A-ABF8-48EC-AEA7-7EF0F956BD0C}" destId="{A2D089D9-8911-4BE4-A9E4-4A4E96A86AC7}" srcOrd="3" destOrd="0" presId="urn:microsoft.com/office/officeart/2018/5/layout/IconCircleLabelList"/>
    <dgm:cxn modelId="{750B6877-D7B8-47B6-8036-CC53D1AA2F6B}" type="presParOf" srcId="{03A86718-3200-4C00-A21A-8B3BA1955800}" destId="{C89162C7-34FC-4E79-A1FF-A1604B333EC5}" srcOrd="3" destOrd="0" presId="urn:microsoft.com/office/officeart/2018/5/layout/IconCircleLabelList"/>
    <dgm:cxn modelId="{196B3190-3564-4176-B00A-4A1D34E99873}" type="presParOf" srcId="{03A86718-3200-4C00-A21A-8B3BA1955800}" destId="{6A134E2D-1DC5-487A-BBD5-34E6A8D87F87}" srcOrd="4" destOrd="0" presId="urn:microsoft.com/office/officeart/2018/5/layout/IconCircleLabelList"/>
    <dgm:cxn modelId="{83421D09-9BD5-404A-8B47-EA2A08700D2C}" type="presParOf" srcId="{6A134E2D-1DC5-487A-BBD5-34E6A8D87F87}" destId="{A1752481-505B-40FC-8402-9A2DF2A6AB38}" srcOrd="0" destOrd="0" presId="urn:microsoft.com/office/officeart/2018/5/layout/IconCircleLabelList"/>
    <dgm:cxn modelId="{A944C0EE-A7FC-4C2E-875C-F33F278F308E}" type="presParOf" srcId="{6A134E2D-1DC5-487A-BBD5-34E6A8D87F87}" destId="{A3EF4F9F-465C-464C-A20B-3C23943797CA}" srcOrd="1" destOrd="0" presId="urn:microsoft.com/office/officeart/2018/5/layout/IconCircleLabelList"/>
    <dgm:cxn modelId="{9557107E-45E3-470C-9ACD-FF875ACEA611}" type="presParOf" srcId="{6A134E2D-1DC5-487A-BBD5-34E6A8D87F87}" destId="{ED819F76-09ED-4FCD-A88F-F392693DD6E9}" srcOrd="2" destOrd="0" presId="urn:microsoft.com/office/officeart/2018/5/layout/IconCircleLabelList"/>
    <dgm:cxn modelId="{3353BC5A-1674-4B13-BF37-0AC4426EADF3}" type="presParOf" srcId="{6A134E2D-1DC5-487A-BBD5-34E6A8D87F87}" destId="{B8B5B74B-A28F-4D7E-B688-DD8D17A441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DDBE3-89D7-460F-AB6D-A8FF4200FC40}">
      <dsp:nvSpPr>
        <dsp:cNvPr id="0" name=""/>
        <dsp:cNvSpPr/>
      </dsp:nvSpPr>
      <dsp:spPr>
        <a:xfrm>
          <a:off x="704988" y="167120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6BA85-7C6B-4C52-8B17-30F8487BC251}">
      <dsp:nvSpPr>
        <dsp:cNvPr id="0" name=""/>
        <dsp:cNvSpPr/>
      </dsp:nvSpPr>
      <dsp:spPr>
        <a:xfrm>
          <a:off x="1121801" y="58393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25272-342A-4BEA-964D-BF087A123805}">
      <dsp:nvSpPr>
        <dsp:cNvPr id="0" name=""/>
        <dsp:cNvSpPr/>
      </dsp:nvSpPr>
      <dsp:spPr>
        <a:xfrm>
          <a:off x="79769" y="273212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>
              <a:latin typeface="GOTHAM-BOOK" panose="02000504050000020004" pitchFamily="2" charset="0"/>
            </a:rPr>
            <a:t>Availability (and access)</a:t>
          </a:r>
        </a:p>
      </dsp:txBody>
      <dsp:txXfrm>
        <a:off x="79769" y="2732121"/>
        <a:ext cx="3206250" cy="720000"/>
      </dsp:txXfrm>
    </dsp:sp>
    <dsp:sp modelId="{C7E13DE6-18C9-4016-85A7-99D9E632A7F7}">
      <dsp:nvSpPr>
        <dsp:cNvPr id="0" name=""/>
        <dsp:cNvSpPr/>
      </dsp:nvSpPr>
      <dsp:spPr>
        <a:xfrm>
          <a:off x="4472332" y="167120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26B20-0430-4CC9-8ACD-7A88D2356E3E}">
      <dsp:nvSpPr>
        <dsp:cNvPr id="0" name=""/>
        <dsp:cNvSpPr/>
      </dsp:nvSpPr>
      <dsp:spPr>
        <a:xfrm>
          <a:off x="4889144" y="58393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89D9-8911-4BE4-A9E4-4A4E96A86AC7}">
      <dsp:nvSpPr>
        <dsp:cNvPr id="0" name=""/>
        <dsp:cNvSpPr/>
      </dsp:nvSpPr>
      <dsp:spPr>
        <a:xfrm>
          <a:off x="3847113" y="273212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>
              <a:latin typeface="GOTHAM-BOOK" panose="02000504050000020004" pitchFamily="2" charset="0"/>
            </a:rPr>
            <a:t>Affordability</a:t>
          </a:r>
        </a:p>
      </dsp:txBody>
      <dsp:txXfrm>
        <a:off x="3847113" y="2732121"/>
        <a:ext cx="3206250" cy="720000"/>
      </dsp:txXfrm>
    </dsp:sp>
    <dsp:sp modelId="{A1752481-505B-40FC-8402-9A2DF2A6AB38}">
      <dsp:nvSpPr>
        <dsp:cNvPr id="0" name=""/>
        <dsp:cNvSpPr/>
      </dsp:nvSpPr>
      <dsp:spPr>
        <a:xfrm>
          <a:off x="8239676" y="167120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F4F9F-465C-464C-A20B-3C23943797CA}">
      <dsp:nvSpPr>
        <dsp:cNvPr id="0" name=""/>
        <dsp:cNvSpPr/>
      </dsp:nvSpPr>
      <dsp:spPr>
        <a:xfrm>
          <a:off x="8656488" y="58393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5B74B-A28F-4D7E-B688-DD8D17A44122}">
      <dsp:nvSpPr>
        <dsp:cNvPr id="0" name=""/>
        <dsp:cNvSpPr/>
      </dsp:nvSpPr>
      <dsp:spPr>
        <a:xfrm>
          <a:off x="7614457" y="273212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>
              <a:latin typeface="GOTHAM-BOOK" panose="02000504050000020004" pitchFamily="2" charset="0"/>
            </a:rPr>
            <a:t>Quality and safety (and utilization)</a:t>
          </a:r>
        </a:p>
      </dsp:txBody>
      <dsp:txXfrm>
        <a:off x="7614457" y="2732121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59A8-49CE-2F45-925E-BC5B08913193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67A00-4E2A-864F-AAD0-78E6A221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odsecurityindex.eiu.com/Count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USDA ERS. (2016, October).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 of food security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Retrieved from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www.ers.usda.gov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/topics/food-nutrition-assistance/food-security-in-the-us/definitions-of-food-security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67A00-4E2A-864F-AAD0-78E6A221D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Food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(2017).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food security?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Retrieved from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www.wfp.org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/node/359289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Economist Group. (2017).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food security index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Retrieved from 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foodsecurityindex.eiu.com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67A00-4E2A-864F-AAD0-78E6A221D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http://foodsecurityindex.eiu.com/Country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Screenshot from https://</a:t>
            </a:r>
            <a:r>
              <a:rPr lang="en-US" dirty="0" err="1">
                <a:effectLst/>
              </a:rPr>
              <a:t>impact.economist.com</a:t>
            </a:r>
            <a:r>
              <a:rPr lang="en-US" dirty="0">
                <a:effectLst/>
              </a:rPr>
              <a:t>/sustainability/project/food-security-index/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67A00-4E2A-864F-AAD0-78E6A221D6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4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67016-5409-A14E-A04E-58ECD6BDFD1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89B49A-DC1A-7A47-82EF-266915C175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2B853AE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03_5C7D97D5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4E9D6D5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B73F59-BDB3-C1C5-1C2C-627E94AD9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1" b="1772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OTHAM-BOOK" panose="02000504050000020004" pitchFamily="2" charset="0"/>
              </a:rPr>
              <a:t>Feeding the Planet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  <a:latin typeface="GOTHAM-BOOK" panose="02000504050000020004" pitchFamily="2" charset="0"/>
              </a:rPr>
              <a:t>Lesson 4 - Sustainable Agriculture: Production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0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3715" y="59373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Brainstorm!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30578"/>
              </p:ext>
            </p:extLst>
          </p:nvPr>
        </p:nvGraphicFramePr>
        <p:xfrm>
          <a:off x="2639608" y="1965960"/>
          <a:ext cx="6809192" cy="399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970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accent2"/>
                          </a:solidFill>
                          <a:latin typeface="GOTHAM-BOOK" panose="02000504050000020004" pitchFamily="2" charset="0"/>
                        </a:rPr>
                        <a:t>Food</a:t>
                      </a:r>
                    </a:p>
                  </a:txBody>
                  <a:tcPr marL="75664" marR="75664" marT="37832" marB="37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/>
                          </a:solidFill>
                          <a:latin typeface="GOTHAM-BOOK" panose="02000504050000020004" pitchFamily="2" charset="0"/>
                        </a:rPr>
                        <a:t>Fiber</a:t>
                      </a:r>
                    </a:p>
                  </a:txBody>
                  <a:tcPr marL="75664" marR="75664" marT="37832" marB="37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05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/>
                          </a:solidFill>
                          <a:latin typeface="GOTHAM-BOOK" panose="02000504050000020004" pitchFamily="2" charset="0"/>
                        </a:rPr>
                        <a:t>Fuel</a:t>
                      </a:r>
                    </a:p>
                  </a:txBody>
                  <a:tcPr marL="75664" marR="75664" marT="37832" marB="37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2"/>
                          </a:solidFill>
                          <a:latin typeface="GOTHAM-BOOK" panose="02000504050000020004" pitchFamily="2" charset="0"/>
                        </a:rPr>
                        <a:t>Shelter</a:t>
                      </a:r>
                    </a:p>
                  </a:txBody>
                  <a:tcPr marL="75664" marR="75664" marT="37832" marB="378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Graphic 4" descr="Grocery bag outline">
            <a:extLst>
              <a:ext uri="{FF2B5EF4-FFF2-40B4-BE49-F238E27FC236}">
                <a16:creationId xmlns:a16="http://schemas.microsoft.com/office/drawing/2014/main" id="{0AFAB574-2F11-4905-939E-969127999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6252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Bamboo outline">
            <a:extLst>
              <a:ext uri="{FF2B5EF4-FFF2-40B4-BE49-F238E27FC236}">
                <a16:creationId xmlns:a16="http://schemas.microsoft.com/office/drawing/2014/main" id="{FED696C5-3770-3822-40E9-978C51436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3063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Fuel outline">
            <a:extLst>
              <a:ext uri="{FF2B5EF4-FFF2-40B4-BE49-F238E27FC236}">
                <a16:creationId xmlns:a16="http://schemas.microsoft.com/office/drawing/2014/main" id="{1F93183D-E47B-5A24-1A3A-84830C08F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2241" y="4892040"/>
            <a:ext cx="914400" cy="914400"/>
          </a:xfrm>
          <a:prstGeom prst="rect">
            <a:avLst/>
          </a:prstGeom>
        </p:spPr>
      </p:pic>
      <p:pic>
        <p:nvPicPr>
          <p:cNvPr id="13" name="Graphic 12" descr="Home outline">
            <a:extLst>
              <a:ext uri="{FF2B5EF4-FFF2-40B4-BE49-F238E27FC236}">
                <a16:creationId xmlns:a16="http://schemas.microsoft.com/office/drawing/2014/main" id="{818F2E95-B8C1-12BF-87D8-483C2373C2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3063" y="48318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4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22" y="274963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OTHAM-BOOK"/>
              </a:rPr>
              <a:t>What Does It Mean to Be Food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22" y="2516319"/>
            <a:ext cx="3084844" cy="42042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GOTHAM-BOOK" panose="02000504050000020004" pitchFamily="2" charset="0"/>
              </a:rPr>
              <a:t> Food secure: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“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no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reported indications of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food-access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problems or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limitations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.”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GOTHAM-BOOK" panose="02000504050000020004" pitchFamily="2" charset="0"/>
              </a:rPr>
              <a:t> Food insecure: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“a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household-level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economic and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social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condition of limited or uncertain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access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to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adequate food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.”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GOTHAM-BOOK" panose="02000504050000020004" pitchFamily="2" charset="0"/>
              </a:rPr>
              <a:t> Hunger: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“an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individual-level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 physiological condition that may result from </a:t>
            </a:r>
            <a:r>
              <a:rPr lang="en-US" u="sng" dirty="0">
                <a:solidFill>
                  <a:srgbClr val="FFFFFF"/>
                </a:solidFill>
                <a:latin typeface="GOTHAM-BOOK" panose="02000504050000020004" pitchFamily="2" charset="0"/>
              </a:rPr>
              <a:t>food insecurity</a:t>
            </a:r>
            <a:r>
              <a:rPr lang="en-US" dirty="0">
                <a:solidFill>
                  <a:srgbClr val="FFFFFF"/>
                </a:solidFill>
                <a:latin typeface="GOTHAM-BOOK" panose="02000504050000020004" pitchFamily="2" charset="0"/>
              </a:rPr>
              <a:t>.”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C7CDB2A-9895-AD7C-F958-635D7C210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9" r="12281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01516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866" y="5322403"/>
            <a:ext cx="11123659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OTHAM-BOOK"/>
              </a:rPr>
              <a:t>Why Would People Be Food Insecure?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154E46-C6F4-C4A0-AE8D-02B7D5D33A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7980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17347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737" y="226218"/>
            <a:ext cx="11209337" cy="144938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OTHAM-BOOK" panose="02000504050000020004" pitchFamily="2" charset="0"/>
              </a:rPr>
              <a:t>Food Security Infographic Needs to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4737" y="1884363"/>
            <a:ext cx="10058400" cy="40227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Country name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Overall food security ranking/score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Top strengths and challenges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Affordability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Availability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Quality and safety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Sustainability and Adaptation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THAM-BOOK" panose="02000504050000020004" pitchFamily="2" charset="0"/>
              </a:rPr>
              <a:t> Anything else you want, if you have time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9F8D1-E9F3-BEDD-B3F1-F342FD8095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459" b="820"/>
          <a:stretch/>
        </p:blipFill>
        <p:spPr>
          <a:xfrm>
            <a:off x="7394943" y="1751806"/>
            <a:ext cx="4193034" cy="3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399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</TotalTime>
  <Words>244</Words>
  <Application>Microsoft Office PowerPoint</Application>
  <PresentationFormat>Widescreen</PresentationFormat>
  <Paragraphs>34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Retrospect</vt:lpstr>
      <vt:lpstr>Feeding the Planet</vt:lpstr>
      <vt:lpstr>Brainstorm!</vt:lpstr>
      <vt:lpstr>What Does It Mean to Be Food Secure?</vt:lpstr>
      <vt:lpstr>Why Would People Be Food Insecure?</vt:lpstr>
      <vt:lpstr>Food Security Infographic Needs to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</dc:title>
  <dc:creator>Leah Gibson</dc:creator>
  <cp:lastModifiedBy>Lauren Millang</cp:lastModifiedBy>
  <cp:revision>44</cp:revision>
  <dcterms:created xsi:type="dcterms:W3CDTF">2017-05-16T18:58:44Z</dcterms:created>
  <dcterms:modified xsi:type="dcterms:W3CDTF">2022-11-29T15:32:13Z</dcterms:modified>
</cp:coreProperties>
</file>