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modernComment_103_6E201698.xml" ContentType="application/vnd.ms-powerpoint.comments+xml"/>
  <Override PartName="/ppt/notesSlides/notesSlide3.xml" ContentType="application/vnd.openxmlformats-officedocument.presentationml.notesSlide+xml"/>
  <Override PartName="/ppt/comments/modernComment_104_62E00846.xml" ContentType="application/vnd.ms-powerpoint.comments+xml"/>
  <Override PartName="/ppt/notesSlides/notesSlide4.xml" ContentType="application/vnd.openxmlformats-officedocument.presentationml.notesSlide+xml"/>
  <Override PartName="/ppt/comments/modernComment_105_2E4D2304.xml" ContentType="application/vnd.ms-powerpoint.comments+xml"/>
  <Override PartName="/ppt/notesSlides/notesSlide5.xml" ContentType="application/vnd.openxmlformats-officedocument.presentationml.notesSlide+xml"/>
  <Override PartName="/ppt/comments/modernComment_106_1BFC016D.xml" ContentType="application/vnd.ms-powerpoint.comments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omments/modernComment_107_755C5FFF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D48427-4F0C-EFA8-7A2F-8DFAD30190B8}" name="Kelly Thomas" initials="KT" userId="3add419c1fc7db8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 Recko" initials="J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5939A-2690-4213-9D44-EAF9CF9F9590}" v="7" dt="2022-08-03T18:17:56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2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216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modernComment_103_6E2016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86096C-0766-44E6-A79C-9FB7FB6754A9}" authorId="{45D48427-4F0C-EFA8-7A2F-8DFAD30190B8}" status="resolved" created="2022-08-03T18:12:07.05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7596696" sldId="259"/>
      <ac:spMk id="2" creationId="{00000000-0000-0000-0000-000000000000}"/>
      <ac:txMk cp="0" len="21">
        <ac:context len="22" hash="134543401"/>
      </ac:txMk>
    </ac:txMkLst>
    <p188:pos x="5578415" y="1222075"/>
    <p188:txBody>
      <a:bodyPr/>
      <a:lstStyle/>
      <a:p>
        <a:r>
          <a:rPr lang="en-US"/>
          <a:t>Match with lesson plan: https://1drv.ms/w/s!Aofbxx-cQd06gyu4FhkMfTn5emfu?e=faaX2L&amp;nav=eyJjIjoyMTA4NTQ4MDc5fQ%3D%3D</a:t>
        </a:r>
      </a:p>
    </p188:txBody>
  </p188:cm>
</p188:cmLst>
</file>

<file path=ppt/comments/modernComment_104_62E008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7C6E50-7FB0-4ABD-A8BC-9FD6F6FB02F0}" authorId="{45D48427-4F0C-EFA8-7A2F-8DFAD30190B8}" status="resolved" created="2022-08-03T18:14:37.63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58849350" sldId="260"/>
      <ac:spMk id="7" creationId="{00000000-0000-0000-0000-000000000000}"/>
      <ac:txMk cp="0" len="435">
        <ac:context len="475" hash="2047385223"/>
      </ac:txMk>
    </ac:txMkLst>
    <p188:pos x="6052867" y="3407433"/>
    <p188:txBody>
      <a:bodyPr/>
      <a:lstStyle/>
      <a:p>
        <a:r>
          <a:rPr lang="en-US"/>
          <a:t>Match with lesson plan? https://1drv.ms/w/s!Aofbxx-cQd06gyu4FhkMfTn5emfu?e=zmw7jl&amp;nav=eyJjIjo2MjU5ODU3NTh9</a:t>
        </a:r>
      </a:p>
    </p188:txBody>
  </p188:cm>
</p188:cmLst>
</file>

<file path=ppt/comments/modernComment_105_2E4D23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7C18DC-8B1B-4463-8CCB-B0D3B732E628}" authorId="{45D48427-4F0C-EFA8-7A2F-8DFAD30190B8}" status="resolved" created="2022-08-03T18:15:46.29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76807172" sldId="261"/>
      <ac:spMk id="5" creationId="{00000000-0000-0000-0000-000000000000}"/>
      <ac:txMk cp="0" len="418">
        <ac:context len="422" hash="1371210376"/>
      </ac:txMk>
    </ac:txMkLst>
    <p188:pos x="1725283" y="3551207"/>
    <p188:txBody>
      <a:bodyPr/>
      <a:lstStyle/>
      <a:p>
        <a:r>
          <a:rPr lang="en-US"/>
          <a:t>Match with lesson plan: https://1drv.ms/w/s!Aofbxx-cQd06gyu4FhkMfTn5emfu?e=V8Utba&amp;nav=eyJjIjoyMDA4NzMyMDc0fQ%3D%3D</a:t>
        </a:r>
      </a:p>
    </p188:txBody>
  </p188:cm>
</p188:cmLst>
</file>

<file path=ppt/comments/modernComment_106_1BFC01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4AFAFD-9657-49F2-BCE4-92020B0C85ED}" authorId="{45D48427-4F0C-EFA8-7A2F-8DFAD30190B8}" status="resolved" created="2022-08-03T18:16:51.11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69500269" sldId="262"/>
      <ac:spMk id="6" creationId="{00000000-0000-0000-0000-000000000000}"/>
      <ac:txMk cp="0" len="314">
        <ac:context len="318" hash="1502675830"/>
      </ac:txMk>
    </ac:txMkLst>
    <p188:pos x="1193320" y="3148641"/>
    <p188:txBody>
      <a:bodyPr/>
      <a:lstStyle/>
      <a:p>
        <a:r>
          <a:rPr lang="en-US"/>
          <a:t>Match with lesson plan: https://1drv.ms/w/s!Aofbxx-cQd06gyu4FhkMfTn5emfu?e=2DsYNp&amp;nav=eyJjIjo4MDU5Mjc5MX0%3D</a:t>
        </a:r>
      </a:p>
    </p188:txBody>
  </p188:cm>
</p188:cmLst>
</file>

<file path=ppt/comments/modernComment_107_755C5F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150565-422E-4917-B9F1-6B8F2533E6F1}" authorId="{45D48427-4F0C-EFA8-7A2F-8DFAD30190B8}" status="resolved" created="2022-08-03T18:17:43.27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68988159" sldId="263"/>
      <ac:spMk id="6" creationId="{00000000-0000-0000-0000-000000000000}"/>
      <ac:txMk cp="0" len="442">
        <ac:context len="447" hash="708996190"/>
      </ac:txMk>
    </ac:txMkLst>
    <p188:pos x="2702943" y="3651849"/>
    <p188:txBody>
      <a:bodyPr/>
      <a:lstStyle/>
      <a:p>
        <a:r>
          <a:rPr lang="en-US"/>
          <a:t>Match with lesson plan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B395B-0B49-4276-928A-E90F5FA7DA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60A06C-095B-46D6-A147-E9121A343329}">
      <dgm:prSet/>
      <dgm:spPr/>
      <dgm:t>
        <a:bodyPr/>
        <a:lstStyle/>
        <a:p>
          <a:r>
            <a:rPr lang="en-US" dirty="0">
              <a:latin typeface="GOTHAM-BOOK" panose="02000504050000020004" pitchFamily="2" charset="0"/>
            </a:rPr>
            <a:t>Soil quality and health</a:t>
          </a:r>
        </a:p>
      </dgm:t>
    </dgm:pt>
    <dgm:pt modelId="{47F40FD5-2E7B-4A78-9809-4DF914079124}" type="parTrans" cxnId="{80D453A5-70AA-4C0F-AEA8-F077FE6E5293}">
      <dgm:prSet/>
      <dgm:spPr/>
      <dgm:t>
        <a:bodyPr/>
        <a:lstStyle/>
        <a:p>
          <a:endParaRPr lang="en-US"/>
        </a:p>
      </dgm:t>
    </dgm:pt>
    <dgm:pt modelId="{F48413D3-EA4D-404B-A1B3-BB3EA4F296A7}" type="sibTrans" cxnId="{80D453A5-70AA-4C0F-AEA8-F077FE6E5293}">
      <dgm:prSet/>
      <dgm:spPr/>
      <dgm:t>
        <a:bodyPr/>
        <a:lstStyle/>
        <a:p>
          <a:endParaRPr lang="en-US"/>
        </a:p>
      </dgm:t>
    </dgm:pt>
    <dgm:pt modelId="{35924514-8C51-43B8-BD87-766B11A4B6F5}">
      <dgm:prSet/>
      <dgm:spPr/>
      <dgm:t>
        <a:bodyPr/>
        <a:lstStyle/>
        <a:p>
          <a:r>
            <a:rPr lang="en-US" dirty="0">
              <a:latin typeface="GOTHAM-BOOK" panose="02000504050000020004" pitchFamily="2" charset="0"/>
            </a:rPr>
            <a:t>Water quality and availability</a:t>
          </a:r>
        </a:p>
      </dgm:t>
    </dgm:pt>
    <dgm:pt modelId="{D8D2B70D-FB16-457B-8238-2C0EBB11968C}" type="parTrans" cxnId="{3DBBA3DC-85B4-4EC3-A104-99A943EAEF94}">
      <dgm:prSet/>
      <dgm:spPr/>
      <dgm:t>
        <a:bodyPr/>
        <a:lstStyle/>
        <a:p>
          <a:endParaRPr lang="en-US"/>
        </a:p>
      </dgm:t>
    </dgm:pt>
    <dgm:pt modelId="{C66D642B-325B-4C04-BACE-2E296AF4CD8B}" type="sibTrans" cxnId="{3DBBA3DC-85B4-4EC3-A104-99A943EAEF94}">
      <dgm:prSet/>
      <dgm:spPr/>
      <dgm:t>
        <a:bodyPr/>
        <a:lstStyle/>
        <a:p>
          <a:endParaRPr lang="en-US"/>
        </a:p>
      </dgm:t>
    </dgm:pt>
    <dgm:pt modelId="{E3ABB8A6-F0BB-4DE7-ABF3-0912E74A3F24}">
      <dgm:prSet/>
      <dgm:spPr/>
      <dgm:t>
        <a:bodyPr/>
        <a:lstStyle/>
        <a:p>
          <a:r>
            <a:rPr lang="en-US" dirty="0">
              <a:latin typeface="GOTHAM-BOOK" panose="02000504050000020004" pitchFamily="2" charset="0"/>
            </a:rPr>
            <a:t>Air quality</a:t>
          </a:r>
        </a:p>
      </dgm:t>
    </dgm:pt>
    <dgm:pt modelId="{403D581B-8198-48BD-B892-4DB1A3D0719A}" type="parTrans" cxnId="{DAC11B57-BE8A-41AB-89DF-3A179FC5AD30}">
      <dgm:prSet/>
      <dgm:spPr/>
      <dgm:t>
        <a:bodyPr/>
        <a:lstStyle/>
        <a:p>
          <a:endParaRPr lang="en-US"/>
        </a:p>
      </dgm:t>
    </dgm:pt>
    <dgm:pt modelId="{484AEF77-2196-4ABA-8421-E27A1582BBE3}" type="sibTrans" cxnId="{DAC11B57-BE8A-41AB-89DF-3A179FC5AD30}">
      <dgm:prSet/>
      <dgm:spPr/>
      <dgm:t>
        <a:bodyPr/>
        <a:lstStyle/>
        <a:p>
          <a:endParaRPr lang="en-US"/>
        </a:p>
      </dgm:t>
    </dgm:pt>
    <dgm:pt modelId="{DC2D514E-ABF0-4805-B9FF-EAEA85F81866}">
      <dgm:prSet/>
      <dgm:spPr/>
      <dgm:t>
        <a:bodyPr/>
        <a:lstStyle/>
        <a:p>
          <a:r>
            <a:rPr lang="en-US" dirty="0">
              <a:latin typeface="GOTHAM-BOOK" panose="02000504050000020004" pitchFamily="2" charset="0"/>
            </a:rPr>
            <a:t>Biodiversity</a:t>
          </a:r>
        </a:p>
      </dgm:t>
    </dgm:pt>
    <dgm:pt modelId="{653F3202-E61C-4DDF-BF49-8EE73B751A28}" type="parTrans" cxnId="{0774AB8A-1153-413D-81A4-9F46844BC25D}">
      <dgm:prSet/>
      <dgm:spPr/>
      <dgm:t>
        <a:bodyPr/>
        <a:lstStyle/>
        <a:p>
          <a:endParaRPr lang="en-US"/>
        </a:p>
      </dgm:t>
    </dgm:pt>
    <dgm:pt modelId="{BD0E7E38-DB0F-441B-AD1E-6EC8E9A20D9B}" type="sibTrans" cxnId="{0774AB8A-1153-413D-81A4-9F46844BC25D}">
      <dgm:prSet/>
      <dgm:spPr/>
      <dgm:t>
        <a:bodyPr/>
        <a:lstStyle/>
        <a:p>
          <a:endParaRPr lang="en-US"/>
        </a:p>
      </dgm:t>
    </dgm:pt>
    <dgm:pt modelId="{A7C5710D-0284-4AAB-9AA1-D5F5458C2084}">
      <dgm:prSet/>
      <dgm:spPr/>
      <dgm:t>
        <a:bodyPr/>
        <a:lstStyle/>
        <a:p>
          <a:r>
            <a:rPr lang="en-US" dirty="0">
              <a:latin typeface="GOTHAM-BOOK" panose="02000504050000020004" pitchFamily="2" charset="0"/>
            </a:rPr>
            <a:t>Animal health and welfare</a:t>
          </a:r>
        </a:p>
      </dgm:t>
    </dgm:pt>
    <dgm:pt modelId="{AD069554-4AEA-403E-952C-D4700F749799}" type="parTrans" cxnId="{08EA6713-B584-49CD-99D1-2BF1CF1DBAA4}">
      <dgm:prSet/>
      <dgm:spPr/>
      <dgm:t>
        <a:bodyPr/>
        <a:lstStyle/>
        <a:p>
          <a:endParaRPr lang="en-US"/>
        </a:p>
      </dgm:t>
    </dgm:pt>
    <dgm:pt modelId="{06AD306F-CBDB-4C29-9ED0-C6C080B75FD4}" type="sibTrans" cxnId="{08EA6713-B584-49CD-99D1-2BF1CF1DBAA4}">
      <dgm:prSet/>
      <dgm:spPr/>
      <dgm:t>
        <a:bodyPr/>
        <a:lstStyle/>
        <a:p>
          <a:endParaRPr lang="en-US"/>
        </a:p>
      </dgm:t>
    </dgm:pt>
    <dgm:pt modelId="{66877202-5F04-B54B-8E9E-62B9F642D545}" type="pres">
      <dgm:prSet presAssocID="{196B395B-0B49-4276-928A-E90F5FA7DA35}" presName="linear" presStyleCnt="0">
        <dgm:presLayoutVars>
          <dgm:animLvl val="lvl"/>
          <dgm:resizeHandles val="exact"/>
        </dgm:presLayoutVars>
      </dgm:prSet>
      <dgm:spPr/>
    </dgm:pt>
    <dgm:pt modelId="{F23F56C3-8C94-AD43-8FEB-C3199A725C08}" type="pres">
      <dgm:prSet presAssocID="{8060A06C-095B-46D6-A147-E9121A343329}" presName="parentText" presStyleLbl="node1" presStyleIdx="0" presStyleCnt="5" custLinFactNeighborX="38867" custLinFactNeighborY="-14041">
        <dgm:presLayoutVars>
          <dgm:chMax val="0"/>
          <dgm:bulletEnabled val="1"/>
        </dgm:presLayoutVars>
      </dgm:prSet>
      <dgm:spPr/>
    </dgm:pt>
    <dgm:pt modelId="{33619C88-0E19-1947-ADE5-35E9E73F08B1}" type="pres">
      <dgm:prSet presAssocID="{F48413D3-EA4D-404B-A1B3-BB3EA4F296A7}" presName="spacer" presStyleCnt="0"/>
      <dgm:spPr/>
    </dgm:pt>
    <dgm:pt modelId="{3C3C7225-8641-234F-AE32-CC1E466D7285}" type="pres">
      <dgm:prSet presAssocID="{35924514-8C51-43B8-BD87-766B11A4B6F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64D3D41-ED19-C647-B90B-F67FA79B995D}" type="pres">
      <dgm:prSet presAssocID="{C66D642B-325B-4C04-BACE-2E296AF4CD8B}" presName="spacer" presStyleCnt="0"/>
      <dgm:spPr/>
    </dgm:pt>
    <dgm:pt modelId="{1F28BECA-FA40-5749-A85B-12263AF8C985}" type="pres">
      <dgm:prSet presAssocID="{E3ABB8A6-F0BB-4DE7-ABF3-0912E74A3F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0AAA4F4-B629-8744-965D-28694D3D6042}" type="pres">
      <dgm:prSet presAssocID="{484AEF77-2196-4ABA-8421-E27A1582BBE3}" presName="spacer" presStyleCnt="0"/>
      <dgm:spPr/>
    </dgm:pt>
    <dgm:pt modelId="{756B7770-9B19-8B48-8225-29F7D1E11E90}" type="pres">
      <dgm:prSet presAssocID="{DC2D514E-ABF0-4805-B9FF-EAEA85F8186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55417D1-A68D-C045-BDD0-FC5EBBD658D3}" type="pres">
      <dgm:prSet presAssocID="{BD0E7E38-DB0F-441B-AD1E-6EC8E9A20D9B}" presName="spacer" presStyleCnt="0"/>
      <dgm:spPr/>
    </dgm:pt>
    <dgm:pt modelId="{2B9574BC-80B0-164B-B18C-6AC02999F2EE}" type="pres">
      <dgm:prSet presAssocID="{A7C5710D-0284-4AAB-9AA1-D5F5458C208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8EA6713-B584-49CD-99D1-2BF1CF1DBAA4}" srcId="{196B395B-0B49-4276-928A-E90F5FA7DA35}" destId="{A7C5710D-0284-4AAB-9AA1-D5F5458C2084}" srcOrd="4" destOrd="0" parTransId="{AD069554-4AEA-403E-952C-D4700F749799}" sibTransId="{06AD306F-CBDB-4C29-9ED0-C6C080B75FD4}"/>
    <dgm:cxn modelId="{6F17BF15-DBDE-0D45-90D5-088168EBFAB9}" type="presOf" srcId="{E3ABB8A6-F0BB-4DE7-ABF3-0912E74A3F24}" destId="{1F28BECA-FA40-5749-A85B-12263AF8C985}" srcOrd="0" destOrd="0" presId="urn:microsoft.com/office/officeart/2005/8/layout/vList2"/>
    <dgm:cxn modelId="{4240A01A-F084-3A4C-BF6B-0DD228E9C8CD}" type="presOf" srcId="{196B395B-0B49-4276-928A-E90F5FA7DA35}" destId="{66877202-5F04-B54B-8E9E-62B9F642D545}" srcOrd="0" destOrd="0" presId="urn:microsoft.com/office/officeart/2005/8/layout/vList2"/>
    <dgm:cxn modelId="{98296A25-2F65-B540-8785-F4359A21F2C4}" type="presOf" srcId="{A7C5710D-0284-4AAB-9AA1-D5F5458C2084}" destId="{2B9574BC-80B0-164B-B18C-6AC02999F2EE}" srcOrd="0" destOrd="0" presId="urn:microsoft.com/office/officeart/2005/8/layout/vList2"/>
    <dgm:cxn modelId="{BB69F34D-1215-3A4E-AD78-63CCFBE07B0C}" type="presOf" srcId="{8060A06C-095B-46D6-A147-E9121A343329}" destId="{F23F56C3-8C94-AD43-8FEB-C3199A725C08}" srcOrd="0" destOrd="0" presId="urn:microsoft.com/office/officeart/2005/8/layout/vList2"/>
    <dgm:cxn modelId="{DAC11B57-BE8A-41AB-89DF-3A179FC5AD30}" srcId="{196B395B-0B49-4276-928A-E90F5FA7DA35}" destId="{E3ABB8A6-F0BB-4DE7-ABF3-0912E74A3F24}" srcOrd="2" destOrd="0" parTransId="{403D581B-8198-48BD-B892-4DB1A3D0719A}" sibTransId="{484AEF77-2196-4ABA-8421-E27A1582BBE3}"/>
    <dgm:cxn modelId="{0774AB8A-1153-413D-81A4-9F46844BC25D}" srcId="{196B395B-0B49-4276-928A-E90F5FA7DA35}" destId="{DC2D514E-ABF0-4805-B9FF-EAEA85F81866}" srcOrd="3" destOrd="0" parTransId="{653F3202-E61C-4DDF-BF49-8EE73B751A28}" sibTransId="{BD0E7E38-DB0F-441B-AD1E-6EC8E9A20D9B}"/>
    <dgm:cxn modelId="{80D453A5-70AA-4C0F-AEA8-F077FE6E5293}" srcId="{196B395B-0B49-4276-928A-E90F5FA7DA35}" destId="{8060A06C-095B-46D6-A147-E9121A343329}" srcOrd="0" destOrd="0" parTransId="{47F40FD5-2E7B-4A78-9809-4DF914079124}" sibTransId="{F48413D3-EA4D-404B-A1B3-BB3EA4F296A7}"/>
    <dgm:cxn modelId="{72D970B1-09D0-224D-935B-61665F7763EA}" type="presOf" srcId="{DC2D514E-ABF0-4805-B9FF-EAEA85F81866}" destId="{756B7770-9B19-8B48-8225-29F7D1E11E90}" srcOrd="0" destOrd="0" presId="urn:microsoft.com/office/officeart/2005/8/layout/vList2"/>
    <dgm:cxn modelId="{2BB1D1C7-315F-234A-8503-D9BE6F78F073}" type="presOf" srcId="{35924514-8C51-43B8-BD87-766B11A4B6F5}" destId="{3C3C7225-8641-234F-AE32-CC1E466D7285}" srcOrd="0" destOrd="0" presId="urn:microsoft.com/office/officeart/2005/8/layout/vList2"/>
    <dgm:cxn modelId="{3DBBA3DC-85B4-4EC3-A104-99A943EAEF94}" srcId="{196B395B-0B49-4276-928A-E90F5FA7DA35}" destId="{35924514-8C51-43B8-BD87-766B11A4B6F5}" srcOrd="1" destOrd="0" parTransId="{D8D2B70D-FB16-457B-8238-2C0EBB11968C}" sibTransId="{C66D642B-325B-4C04-BACE-2E296AF4CD8B}"/>
    <dgm:cxn modelId="{A8D4E1A4-B166-6347-97DD-6362BD2C001B}" type="presParOf" srcId="{66877202-5F04-B54B-8E9E-62B9F642D545}" destId="{F23F56C3-8C94-AD43-8FEB-C3199A725C08}" srcOrd="0" destOrd="0" presId="urn:microsoft.com/office/officeart/2005/8/layout/vList2"/>
    <dgm:cxn modelId="{C4368C32-5242-0E4E-9E90-BDED63E7E12C}" type="presParOf" srcId="{66877202-5F04-B54B-8E9E-62B9F642D545}" destId="{33619C88-0E19-1947-ADE5-35E9E73F08B1}" srcOrd="1" destOrd="0" presId="urn:microsoft.com/office/officeart/2005/8/layout/vList2"/>
    <dgm:cxn modelId="{30740E93-F74E-B84F-97E1-F9F8371AB205}" type="presParOf" srcId="{66877202-5F04-B54B-8E9E-62B9F642D545}" destId="{3C3C7225-8641-234F-AE32-CC1E466D7285}" srcOrd="2" destOrd="0" presId="urn:microsoft.com/office/officeart/2005/8/layout/vList2"/>
    <dgm:cxn modelId="{E3F81ED1-7569-6348-8E93-29133359FFFF}" type="presParOf" srcId="{66877202-5F04-B54B-8E9E-62B9F642D545}" destId="{164D3D41-ED19-C647-B90B-F67FA79B995D}" srcOrd="3" destOrd="0" presId="urn:microsoft.com/office/officeart/2005/8/layout/vList2"/>
    <dgm:cxn modelId="{F8DA8385-F1B9-A84E-A8D1-6273E0F70DEC}" type="presParOf" srcId="{66877202-5F04-B54B-8E9E-62B9F642D545}" destId="{1F28BECA-FA40-5749-A85B-12263AF8C985}" srcOrd="4" destOrd="0" presId="urn:microsoft.com/office/officeart/2005/8/layout/vList2"/>
    <dgm:cxn modelId="{E2120324-08B2-0446-8047-C6D7357BFD7D}" type="presParOf" srcId="{66877202-5F04-B54B-8E9E-62B9F642D545}" destId="{40AAA4F4-B629-8744-965D-28694D3D6042}" srcOrd="5" destOrd="0" presId="urn:microsoft.com/office/officeart/2005/8/layout/vList2"/>
    <dgm:cxn modelId="{B107C8FE-F1BA-C342-877A-3F447C065B7C}" type="presParOf" srcId="{66877202-5F04-B54B-8E9E-62B9F642D545}" destId="{756B7770-9B19-8B48-8225-29F7D1E11E90}" srcOrd="6" destOrd="0" presId="urn:microsoft.com/office/officeart/2005/8/layout/vList2"/>
    <dgm:cxn modelId="{35B19D06-4330-4048-B33E-FAF1AF6EF0D3}" type="presParOf" srcId="{66877202-5F04-B54B-8E9E-62B9F642D545}" destId="{C55417D1-A68D-C045-BDD0-FC5EBBD658D3}" srcOrd="7" destOrd="0" presId="urn:microsoft.com/office/officeart/2005/8/layout/vList2"/>
    <dgm:cxn modelId="{7BD44721-29B5-ED47-9743-32B7BC006A04}" type="presParOf" srcId="{66877202-5F04-B54B-8E9E-62B9F642D545}" destId="{2B9574BC-80B0-164B-B18C-6AC02999F2E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F56C3-8C94-AD43-8FEB-C3199A725C08}">
      <dsp:nvSpPr>
        <dsp:cNvPr id="0" name=""/>
        <dsp:cNvSpPr/>
      </dsp:nvSpPr>
      <dsp:spPr>
        <a:xfrm>
          <a:off x="0" y="159181"/>
          <a:ext cx="5945188" cy="66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GOTHAM-BOOK" panose="02000504050000020004" pitchFamily="2" charset="0"/>
            </a:rPr>
            <a:t>Soil quality and health</a:t>
          </a:r>
        </a:p>
      </dsp:txBody>
      <dsp:txXfrm>
        <a:off x="32555" y="191736"/>
        <a:ext cx="5880078" cy="601790"/>
      </dsp:txXfrm>
    </dsp:sp>
    <dsp:sp modelId="{3C3C7225-8641-234F-AE32-CC1E466D7285}">
      <dsp:nvSpPr>
        <dsp:cNvPr id="0" name=""/>
        <dsp:cNvSpPr/>
      </dsp:nvSpPr>
      <dsp:spPr>
        <a:xfrm>
          <a:off x="0" y="924612"/>
          <a:ext cx="5945188" cy="66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GOTHAM-BOOK" panose="02000504050000020004" pitchFamily="2" charset="0"/>
            </a:rPr>
            <a:t>Water quality and availability</a:t>
          </a:r>
        </a:p>
      </dsp:txBody>
      <dsp:txXfrm>
        <a:off x="32555" y="957167"/>
        <a:ext cx="5880078" cy="601790"/>
      </dsp:txXfrm>
    </dsp:sp>
    <dsp:sp modelId="{1F28BECA-FA40-5749-A85B-12263AF8C985}">
      <dsp:nvSpPr>
        <dsp:cNvPr id="0" name=""/>
        <dsp:cNvSpPr/>
      </dsp:nvSpPr>
      <dsp:spPr>
        <a:xfrm>
          <a:off x="0" y="1677912"/>
          <a:ext cx="5945188" cy="66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GOTHAM-BOOK" panose="02000504050000020004" pitchFamily="2" charset="0"/>
            </a:rPr>
            <a:t>Air quality</a:t>
          </a:r>
        </a:p>
      </dsp:txBody>
      <dsp:txXfrm>
        <a:off x="32555" y="1710467"/>
        <a:ext cx="5880078" cy="601790"/>
      </dsp:txXfrm>
    </dsp:sp>
    <dsp:sp modelId="{756B7770-9B19-8B48-8225-29F7D1E11E90}">
      <dsp:nvSpPr>
        <dsp:cNvPr id="0" name=""/>
        <dsp:cNvSpPr/>
      </dsp:nvSpPr>
      <dsp:spPr>
        <a:xfrm>
          <a:off x="0" y="2431212"/>
          <a:ext cx="5945188" cy="66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GOTHAM-BOOK" panose="02000504050000020004" pitchFamily="2" charset="0"/>
            </a:rPr>
            <a:t>Biodiversity</a:t>
          </a:r>
        </a:p>
      </dsp:txBody>
      <dsp:txXfrm>
        <a:off x="32555" y="2463767"/>
        <a:ext cx="5880078" cy="601790"/>
      </dsp:txXfrm>
    </dsp:sp>
    <dsp:sp modelId="{2B9574BC-80B0-164B-B18C-6AC02999F2EE}">
      <dsp:nvSpPr>
        <dsp:cNvPr id="0" name=""/>
        <dsp:cNvSpPr/>
      </dsp:nvSpPr>
      <dsp:spPr>
        <a:xfrm>
          <a:off x="0" y="3184512"/>
          <a:ext cx="5945188" cy="66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GOTHAM-BOOK" panose="02000504050000020004" pitchFamily="2" charset="0"/>
            </a:rPr>
            <a:t>Animal health and welfare</a:t>
          </a:r>
        </a:p>
      </dsp:txBody>
      <dsp:txXfrm>
        <a:off x="32555" y="3217067"/>
        <a:ext cx="5880078" cy="601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E297B-200F-AF41-99E8-D20299DB829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5650B-26DD-3A47-BB7E-6C5F05D32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0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Research Council of the National Academies. (2010).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Sustainable Agricultural Systems in the 21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Washington, DC: National Academies Press.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0EEB2-1103-4F43-A809-1F2FA63786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USDA NRCS. (2001, June.)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Soil quality – Introduction.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www.nrcs.usda.gov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/Internet/FSE_DOCUMENTS/nrcs142p2_052207.pdf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0EEB2-1103-4F43-A809-1F2FA63786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1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Oxford Dictionaries.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en.oxforddictionaries.com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/definition/water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USDA NRCS.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 &amp; water quality in California.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www.nrcs.usda.gov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/portal/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nrcs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/detail/ca/water/?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=stelprdb1248443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0EEB2-1103-4F43-A809-1F2FA63786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2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Oxford Dictionaries.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en.oxforddictionaries.com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/definition/air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USDA NRCS. (2012, March).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www.nrcs.usda.gov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/Internet/FSE_DOCUMENTS/stelprdb1187297.pdf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EPA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2022, May) Overview of Greenhouse Gases.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www.epa.gov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ghgemissions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/overview-greenhouse-gases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0EEB2-1103-4F43-A809-1F2FA63786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4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Oxford Dictionaries.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Biodiversity.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en.oxforddictionaries.com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/definition/biodiversity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0EEB2-1103-4F43-A809-1F2FA63786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02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Veterinary Medical Association. (2017).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 welfare: What is it?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Retrieved from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www.avma.org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/KB/Resources/Reference/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AnimalWelfare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/Pages/what-is-animal-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welfare.aspx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0EEB2-1103-4F43-A809-1F2FA63786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D53116B-AA52-BC44-BC38-9FD273DFD08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604C89-08EE-F641-88CD-F2B5773EFC0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29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6E20169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62E0084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2E4D230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1BFC016D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18/10/relationships/comments" Target="../comments/modernComment_107_755C5FFF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B96B9-1642-BDE1-802B-F564CFE8E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1" b="17720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OTHAM-BOOK" panose="02000504050000020004" pitchFamily="2" charset="0"/>
              </a:rPr>
              <a:t>Environmental Stewardship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  <a:latin typeface="GOTHAM-BOOK" panose="02000504050000020004" pitchFamily="2" charset="0"/>
              </a:rPr>
              <a:t>Lesson 3 - Sustainable Agriculture: Environment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888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7286" y="205443"/>
            <a:ext cx="10058400" cy="1449387"/>
          </a:xfrm>
        </p:spPr>
        <p:txBody>
          <a:bodyPr/>
          <a:lstStyle/>
          <a:p>
            <a:r>
              <a:rPr lang="en-US" dirty="0">
                <a:latin typeface="GOTHAM-BOOK" panose="02000504050000020004" pitchFamily="2" charset="0"/>
              </a:rPr>
              <a:t>Five Main Components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66B8255C-E36A-E843-FE2B-5E0DF8F83DF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47315824"/>
              </p:ext>
            </p:extLst>
          </p:nvPr>
        </p:nvGraphicFramePr>
        <p:xfrm>
          <a:off x="2038865" y="1905138"/>
          <a:ext cx="5945188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Plant With Roots with solid fill">
            <a:extLst>
              <a:ext uri="{FF2B5EF4-FFF2-40B4-BE49-F238E27FC236}">
                <a16:creationId xmlns:a16="http://schemas.microsoft.com/office/drawing/2014/main" id="{1B13D163-AA72-891B-1F21-BAE31FCA3A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280" y="1905138"/>
            <a:ext cx="746966" cy="746966"/>
          </a:xfrm>
          <a:prstGeom prst="rect">
            <a:avLst/>
          </a:prstGeom>
        </p:spPr>
      </p:pic>
      <p:pic>
        <p:nvPicPr>
          <p:cNvPr id="7" name="Graphic 6" descr="Water with solid fill">
            <a:extLst>
              <a:ext uri="{FF2B5EF4-FFF2-40B4-BE49-F238E27FC236}">
                <a16:creationId xmlns:a16="http://schemas.microsoft.com/office/drawing/2014/main" id="{FD009501-680B-70C5-223A-99AF72C564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7279" y="2797020"/>
            <a:ext cx="746967" cy="746967"/>
          </a:xfrm>
          <a:prstGeom prst="rect">
            <a:avLst/>
          </a:prstGeom>
        </p:spPr>
      </p:pic>
      <p:pic>
        <p:nvPicPr>
          <p:cNvPr id="9" name="Graphic 8" descr="Cloud with solid fill">
            <a:extLst>
              <a:ext uri="{FF2B5EF4-FFF2-40B4-BE49-F238E27FC236}">
                <a16:creationId xmlns:a16="http://schemas.microsoft.com/office/drawing/2014/main" id="{F6D9303C-1393-9850-A00A-D9DC7AE2D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3321" y="3543987"/>
            <a:ext cx="710925" cy="710925"/>
          </a:xfrm>
          <a:prstGeom prst="rect">
            <a:avLst/>
          </a:prstGeom>
        </p:spPr>
      </p:pic>
      <p:pic>
        <p:nvPicPr>
          <p:cNvPr id="11" name="Graphic 10" descr="Cow with solid fill">
            <a:extLst>
              <a:ext uri="{FF2B5EF4-FFF2-40B4-BE49-F238E27FC236}">
                <a16:creationId xmlns:a16="http://schemas.microsoft.com/office/drawing/2014/main" id="{612C5D32-5E93-DEA9-FD3B-86FD7D2F5E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7278" y="5096846"/>
            <a:ext cx="746968" cy="746968"/>
          </a:xfrm>
          <a:prstGeom prst="rect">
            <a:avLst/>
          </a:prstGeom>
        </p:spPr>
      </p:pic>
      <p:pic>
        <p:nvPicPr>
          <p:cNvPr id="13" name="Graphic 12" descr="Earth globe: Africa and Europe with solid fill">
            <a:extLst>
              <a:ext uri="{FF2B5EF4-FFF2-40B4-BE49-F238E27FC236}">
                <a16:creationId xmlns:a16="http://schemas.microsoft.com/office/drawing/2014/main" id="{5C78CF83-B4C5-E74C-8718-C7B7A45FEE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7278" y="4302395"/>
            <a:ext cx="746968" cy="7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5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t="-1" r="27775" b="-1"/>
          <a:stretch/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AB5859-0C3B-4536-9743-0CAF111ED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196" y="52968"/>
            <a:ext cx="6977654" cy="1666501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GOTHAM-BOOK" panose="02000504050000020004" pitchFamily="2" charset="0"/>
              </a:rPr>
              <a:t>Soil Quality &amp; Health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A51F47-81C5-43A3-98C0-DB7B15721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4206" y="2236304"/>
            <a:ext cx="6339840" cy="41048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is soil?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“Soil is made of different sized mineral particles (sand, silt, and clay), organic matter, and numerous species of living organisms.”</a:t>
            </a:r>
          </a:p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does it do for us?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Supports plant life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Helps cycle nutrients (e.g., water and carbon)</a:t>
            </a:r>
          </a:p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are people talking about regarding the environment and soil?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Soil erosion – loss of topsoil from wind or water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Nutrient loss or imbalance – low fertility, high salinity, high pH, etc.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Soil compaction – reduced infiltration and increased runoff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5" name="Graphic 4" descr="Plant With Roots with solid fill">
            <a:extLst>
              <a:ext uri="{FF2B5EF4-FFF2-40B4-BE49-F238E27FC236}">
                <a16:creationId xmlns:a16="http://schemas.microsoft.com/office/drawing/2014/main" id="{D935BE43-C04D-D4A8-38E5-E7CA0C38F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8972" y="394241"/>
            <a:ext cx="1557162" cy="15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966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Water Quality &amp; Availability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11476" y="2150854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What is water?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“A colorless, transparent, odorless, tasteless liquid that forms the seas, lakes, rivers, and rain and is the basis of the fluids of living organisms.”</a:t>
            </a:r>
          </a:p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What does it do for us?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Water is essential for growing crops and raising animals</a:t>
            </a:r>
          </a:p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What are people talking about regarding the environment and water?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Runoff and degradation – sediment, pesticides, and nutrients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Demand </a:t>
            </a:r>
            <a:r>
              <a:rPr lang="mr-IN" dirty="0">
                <a:solidFill>
                  <a:schemeClr val="bg1"/>
                </a:solidFill>
                <a:latin typeface="GOTHAM-BOOK" panose="02000504050000020004" pitchFamily="2" charset="0"/>
              </a:rPr>
              <a:t>–</a:t>
            </a:r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 Residential vs agricultural use and climate change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Pathogens – bacteria (e.g., E. coli)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9E870-6163-5117-B888-2791E990D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9" t="-177" r="6130" b="179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pic>
        <p:nvPicPr>
          <p:cNvPr id="4" name="Graphic 3" descr="Water with solid fill">
            <a:extLst>
              <a:ext uri="{FF2B5EF4-FFF2-40B4-BE49-F238E27FC236}">
                <a16:creationId xmlns:a16="http://schemas.microsoft.com/office/drawing/2014/main" id="{9029D7AD-1FD9-29D0-D9D2-01A3173E8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6834" y="252076"/>
            <a:ext cx="1485283" cy="1485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5329AF-DD13-F202-A430-8DD3974E46DA}"/>
              </a:ext>
            </a:extLst>
          </p:cNvPr>
          <p:cNvSpPr/>
          <p:nvPr/>
        </p:nvSpPr>
        <p:spPr>
          <a:xfrm>
            <a:off x="46068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ED991E-5AC6-29D3-DD11-00C30FE2E1A5}"/>
              </a:ext>
            </a:extLst>
          </p:cNvPr>
          <p:cNvSpPr txBox="1">
            <a:spLocks/>
          </p:cNvSpPr>
          <p:nvPr/>
        </p:nvSpPr>
        <p:spPr>
          <a:xfrm>
            <a:off x="5932521" y="161466"/>
            <a:ext cx="6977654" cy="1666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latin typeface="GOTHAM-BOOK" panose="02000504050000020004" pitchFamily="2" charset="0"/>
              </a:rPr>
              <a:t>Water Quality &amp; Availability</a:t>
            </a:r>
          </a:p>
        </p:txBody>
      </p:sp>
    </p:spTree>
    <p:extLst>
      <p:ext uri="{BB962C8B-B14F-4D97-AF65-F5344CB8AC3E}">
        <p14:creationId xmlns:p14="http://schemas.microsoft.com/office/powerpoint/2010/main" val="16588493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75219DE-C821-412B-BF34-1F970885C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83DAC5-877A-4069-84E0-F651E2679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9" y="-65824"/>
            <a:ext cx="5977937" cy="1666501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GOTHAM-BOOK" panose="02000504050000020004" pitchFamily="2" charset="0"/>
              </a:rPr>
              <a:t>Air Quality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48759" y="2013737"/>
            <a:ext cx="5977938" cy="410486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is air?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“Air is the invisible gaseous substance surrounding the earth, a mixture mainly of oxygen and nitrogen.”</a:t>
            </a:r>
          </a:p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does it do for us?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Plants and animals need air to stay alive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Plants use CO2 from the air to make food</a:t>
            </a:r>
          </a:p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are people talking about regarding the environment and air quality?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Human health – Odor, particulate matter, and ozone precursors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Climate change – Greenhouse gases and carbon sequestration</a:t>
            </a:r>
          </a:p>
          <a:p>
            <a:r>
              <a:rPr lang="en-US" sz="1700" dirty="0">
                <a:solidFill>
                  <a:srgbClr val="FFFFFF"/>
                </a:solidFill>
              </a:rPr>
              <a:t> 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A9524C-9867-46B4-ABAF-CB92D6611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251982" y="1613034"/>
            <a:ext cx="3294253" cy="361014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05500" y="2013737"/>
            <a:ext cx="5245100" cy="39923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en-US" sz="2000" dirty="0"/>
          </a:p>
        </p:txBody>
      </p:sp>
      <p:pic>
        <p:nvPicPr>
          <p:cNvPr id="4" name="Graphic 3" descr="Cloud with solid fill">
            <a:extLst>
              <a:ext uri="{FF2B5EF4-FFF2-40B4-BE49-F238E27FC236}">
                <a16:creationId xmlns:a16="http://schemas.microsoft.com/office/drawing/2014/main" id="{7E0E9733-299C-543C-EC4B-8D4E7DA13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30" y="301594"/>
            <a:ext cx="1512581" cy="15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071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Biodiversity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11476" y="2116184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What is biodiversity?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The variety of life in the world or in a particular habitat or ecosystem.</a:t>
            </a:r>
          </a:p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What does it do for us?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Increases ecosystem resilience and increases production</a:t>
            </a:r>
          </a:p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What are people talking about regarding the environment and biodiversity?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Species diversity – animals, plants, insects, microbial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Habitat </a:t>
            </a:r>
          </a:p>
          <a:p>
            <a:r>
              <a:rPr lang="en-US" dirty="0">
                <a:solidFill>
                  <a:schemeClr val="bg1"/>
                </a:solidFill>
                <a:latin typeface="GOTHAM-BOOK" panose="02000504050000020004" pitchFamily="2" charset="0"/>
              </a:rPr>
              <a:t> </a:t>
            </a:r>
          </a:p>
          <a:p>
            <a:endParaRPr lang="en-US" dirty="0">
              <a:latin typeface="GOTHAM-BOOK" panose="02000504050000020004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967827-A56F-C476-A740-76586D5FB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7" r="26759" b="175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11800" y="2013737"/>
            <a:ext cx="6223000" cy="39923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en-US" sz="1600" dirty="0"/>
          </a:p>
        </p:txBody>
      </p:sp>
      <p:pic>
        <p:nvPicPr>
          <p:cNvPr id="4" name="Graphic 3" descr="Earth globe: Africa and Europe with solid fill">
            <a:extLst>
              <a:ext uri="{FF2B5EF4-FFF2-40B4-BE49-F238E27FC236}">
                <a16:creationId xmlns:a16="http://schemas.microsoft.com/office/drawing/2014/main" id="{63738542-D84A-7893-BDF3-FD65A5371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3216" y="625612"/>
            <a:ext cx="1077168" cy="10771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35A250-7837-49CA-24E2-007FE3F463C1}"/>
              </a:ext>
            </a:extLst>
          </p:cNvPr>
          <p:cNvSpPr/>
          <p:nvPr/>
        </p:nvSpPr>
        <p:spPr>
          <a:xfrm>
            <a:off x="4636298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F78367-3C36-42BF-14F9-8EA8C0EF82BC}"/>
              </a:ext>
            </a:extLst>
          </p:cNvPr>
          <p:cNvSpPr txBox="1">
            <a:spLocks/>
          </p:cNvSpPr>
          <p:nvPr/>
        </p:nvSpPr>
        <p:spPr>
          <a:xfrm>
            <a:off x="6096000" y="-187403"/>
            <a:ext cx="5977937" cy="1666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latin typeface="GOTHAM-BOOK" panose="02000504050000020004" pitchFamily="2" charset="0"/>
              </a:rPr>
              <a:t>Biodiversity</a:t>
            </a:r>
          </a:p>
        </p:txBody>
      </p:sp>
    </p:spTree>
    <p:extLst>
      <p:ext uri="{BB962C8B-B14F-4D97-AF65-F5344CB8AC3E}">
        <p14:creationId xmlns:p14="http://schemas.microsoft.com/office/powerpoint/2010/main" val="4695002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19E0682-5C3F-4FCD-8B1C-6D1673B68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641DCC-60A9-42C1-9AF5-5D3FF0BE3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C1A0BB-182B-F211-974F-4E80DD4CC26C}"/>
              </a:ext>
            </a:extLst>
          </p:cNvPr>
          <p:cNvSpPr txBox="1">
            <a:spLocks/>
          </p:cNvSpPr>
          <p:nvPr/>
        </p:nvSpPr>
        <p:spPr>
          <a:xfrm>
            <a:off x="1537954" y="516835"/>
            <a:ext cx="5977937" cy="1666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500" dirty="0">
                <a:solidFill>
                  <a:srgbClr val="FFFFFF"/>
                </a:solidFill>
                <a:latin typeface="GOTHAM-BOOK" panose="02000504050000020004" pitchFamily="2" charset="0"/>
              </a:rPr>
              <a:t>Animal Health &amp;Welfare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97279" y="2340397"/>
            <a:ext cx="5977938" cy="4104861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is animal health and welfare?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“Animal welfare requires disease prevention and veterinary treatment, appropriate shelter, management, nutrition, humane handling and humane slaughter.”</a:t>
            </a:r>
          </a:p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does it do for us?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Promotes animal well-being and produces animal food products of the highest quality</a:t>
            </a:r>
          </a:p>
          <a:p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What are people talking about regarding the environment and animals?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Climate change – methane gas and carbon sequestration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GOTHAM-BOOK" panose="02000504050000020004" pitchFamily="2" charset="0"/>
              </a:rPr>
              <a:t>Feed and transportation</a:t>
            </a:r>
          </a:p>
          <a:p>
            <a:r>
              <a:rPr lang="en-US" sz="1500" dirty="0">
                <a:solidFill>
                  <a:srgbClr val="FFFFFF"/>
                </a:solidFill>
              </a:rPr>
              <a:t> </a:t>
            </a:r>
            <a:r>
              <a:rPr lang="en-US" sz="1500" b="1" dirty="0">
                <a:solidFill>
                  <a:srgbClr val="FFFFFF"/>
                </a:solidFill>
              </a:rPr>
              <a:t> </a:t>
            </a:r>
            <a:endParaRPr lang="en-US" sz="1500" dirty="0">
              <a:solidFill>
                <a:srgbClr val="FFFFFF"/>
              </a:solidFill>
            </a:endParaRP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28C4DE-719D-4C21-B6CB-6E6F6AD15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2" t="58" r="4663" b="-60"/>
          <a:stretch/>
        </p:blipFill>
        <p:spPr>
          <a:xfrm>
            <a:off x="7611900" y="0"/>
            <a:ext cx="4580099" cy="6862133"/>
          </a:xfrm>
          <a:prstGeom prst="rect">
            <a:avLst/>
          </a:prstGeom>
        </p:spPr>
      </p:pic>
      <p:pic>
        <p:nvPicPr>
          <p:cNvPr id="2" name="Graphic 1" descr="Cow with solid fill">
            <a:extLst>
              <a:ext uri="{FF2B5EF4-FFF2-40B4-BE49-F238E27FC236}">
                <a16:creationId xmlns:a16="http://schemas.microsoft.com/office/drawing/2014/main" id="{AB94DD2B-3712-9A9F-253D-B1151B7EB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006" y="732713"/>
            <a:ext cx="1194942" cy="11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881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ct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709</Words>
  <Application>Microsoft Macintosh PowerPoint</Application>
  <PresentationFormat>Widescreen</PresentationFormat>
  <Paragraphs>75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GOTHAM-BOOK</vt:lpstr>
      <vt:lpstr>Retrospect</vt:lpstr>
      <vt:lpstr>Environmental Stewardship</vt:lpstr>
      <vt:lpstr>Five Main Components</vt:lpstr>
      <vt:lpstr>Soil Quality &amp; Health</vt:lpstr>
      <vt:lpstr>Water Quality &amp; Availability</vt:lpstr>
      <vt:lpstr>Air Quality</vt:lpstr>
      <vt:lpstr>Biodiversity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Stewardship</dc:title>
  <dc:creator>Leah Gibson</dc:creator>
  <cp:lastModifiedBy>Lauren Millang</cp:lastModifiedBy>
  <cp:revision>30</cp:revision>
  <dcterms:created xsi:type="dcterms:W3CDTF">2017-06-20T02:16:08Z</dcterms:created>
  <dcterms:modified xsi:type="dcterms:W3CDTF">2022-11-14T16:22:25Z</dcterms:modified>
</cp:coreProperties>
</file>