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4" r:id="rId2"/>
    <p:sldMasterId id="2147483676" r:id="rId3"/>
  </p:sldMasterIdLst>
  <p:notesMasterIdLst>
    <p:notesMasterId r:id="rId17"/>
  </p:notesMasterIdLst>
  <p:sldIdLst>
    <p:sldId id="256" r:id="rId4"/>
    <p:sldId id="257" r:id="rId5"/>
    <p:sldId id="260" r:id="rId6"/>
    <p:sldId id="265" r:id="rId7"/>
    <p:sldId id="259" r:id="rId8"/>
    <p:sldId id="266" r:id="rId9"/>
    <p:sldId id="267" r:id="rId10"/>
    <p:sldId id="268" r:id="rId11"/>
    <p:sldId id="269" r:id="rId12"/>
    <p:sldId id="270" r:id="rId13"/>
    <p:sldId id="271" r:id="rId14"/>
    <p:sldId id="264" r:id="rId15"/>
    <p:sldId id="272"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ee Wolff" initials="M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FAC"/>
    <a:srgbClr val="5C2C0A"/>
    <a:srgbClr val="452007"/>
    <a:srgbClr val="CE2B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15" autoAdjust="0"/>
    <p:restoredTop sz="68038" autoAdjust="0"/>
  </p:normalViewPr>
  <p:slideViewPr>
    <p:cSldViewPr snapToGrid="0" snapToObjects="1" showGuides="1">
      <p:cViewPr varScale="1">
        <p:scale>
          <a:sx n="102" d="100"/>
          <a:sy n="102" d="100"/>
        </p:scale>
        <p:origin x="1482" y="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29" d="100"/>
        <a:sy n="129" d="100"/>
      </p:scale>
      <p:origin x="0" y="9288"/>
    </p:cViewPr>
  </p:sorterViewPr>
  <p:notesViewPr>
    <p:cSldViewPr snapToGrid="0" snapToObjects="1" showGuides="1">
      <p:cViewPr varScale="1">
        <p:scale>
          <a:sx n="131" d="100"/>
          <a:sy n="131" d="100"/>
        </p:scale>
        <p:origin x="3656"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37607-2A96-9044-B557-FE7EACEAF8DF}" type="datetimeFigureOut">
              <a:rPr lang="en-US" smtClean="0"/>
              <a:t>9/24/2019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82F63-05EC-834A-A62B-30ABC4360881}" type="slidenum">
              <a:rPr lang="en-US" smtClean="0"/>
              <a:t>‹#›</a:t>
            </a:fld>
            <a:endParaRPr lang="en-US" dirty="0"/>
          </a:p>
        </p:txBody>
      </p:sp>
    </p:spTree>
    <p:extLst>
      <p:ext uri="{BB962C8B-B14F-4D97-AF65-F5344CB8AC3E}">
        <p14:creationId xmlns:p14="http://schemas.microsoft.com/office/powerpoint/2010/main" val="796469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a:t>
            </a:r>
          </a:p>
          <a:p>
            <a:pPr marL="228600" indent="-228600">
              <a:buFont typeface="+mj-lt"/>
              <a:buAutoNum type="arabicPeriod"/>
            </a:pPr>
            <a:r>
              <a:rPr lang="en-US" b="0" dirty="0"/>
              <a:t>Do: </a:t>
            </a:r>
            <a:r>
              <a:rPr lang="en-US" dirty="0"/>
              <a:t>Have slide one projecting on screen as you are interacting with students before you begin your lesson. </a:t>
            </a:r>
          </a:p>
          <a:p>
            <a:pPr marL="228600" indent="-228600">
              <a:buFont typeface="+mj-lt"/>
              <a:buAutoNum type="arabicPeriod"/>
            </a:pPr>
            <a:r>
              <a:rPr lang="en-US" dirty="0"/>
              <a:t>NOTE: The purpose is to give students a slide to look at and become inquisitive about for the lesson about Food and Farm Facts.</a:t>
            </a:r>
          </a:p>
          <a:p>
            <a:pPr marL="228600" indent="-228600">
              <a:buFont typeface="+mj-lt"/>
              <a:buAutoNum type="arabicPeriod"/>
            </a:pPr>
            <a:r>
              <a:rPr lang="en-US" dirty="0"/>
              <a:t>Do: After you are done interacting and welcoming students. Begin lesson.</a:t>
            </a:r>
          </a:p>
          <a:p>
            <a:pPr marL="228600" indent="-228600">
              <a:buFont typeface="+mj-lt"/>
              <a:buAutoNum type="arabicPeriod"/>
            </a:pPr>
            <a:r>
              <a:rPr lang="en-US" dirty="0"/>
              <a:t>Say: </a:t>
            </a:r>
            <a:r>
              <a:rPr lang="en-US" i="1" dirty="0"/>
              <a:t>Before we jump into who I am and why I am here, I have a big question for you. Give me a “Let’s do this” if you are ready!</a:t>
            </a:r>
          </a:p>
          <a:p>
            <a:pPr marL="228600" indent="-228600">
              <a:buFont typeface="+mj-lt"/>
              <a:buAutoNum type="arabicPeriod"/>
            </a:pPr>
            <a:r>
              <a:rPr lang="en-US" i="0" dirty="0"/>
              <a:t>Do: Proceed to sli</a:t>
            </a:r>
            <a:r>
              <a:rPr lang="en-US" dirty="0"/>
              <a:t>de two without introduction of yourself or why you are here. Also, if you feel comfortable with engaging the students more, you could ask the students to help you with a drumroll, to reveal the big question. </a:t>
            </a:r>
          </a:p>
          <a:p>
            <a:endParaRPr lang="en-US" dirty="0"/>
          </a:p>
        </p:txBody>
      </p:sp>
      <p:sp>
        <p:nvSpPr>
          <p:cNvPr id="4" name="Slide Number Placeholder 3"/>
          <p:cNvSpPr>
            <a:spLocks noGrp="1"/>
          </p:cNvSpPr>
          <p:nvPr>
            <p:ph type="sldNum" sz="quarter" idx="5"/>
          </p:nvPr>
        </p:nvSpPr>
        <p:spPr/>
        <p:txBody>
          <a:bodyPr/>
          <a:lstStyle/>
          <a:p>
            <a:fld id="{CA882F63-05EC-834A-A62B-30ABC4360881}" type="slidenum">
              <a:rPr lang="en-US" smtClean="0"/>
              <a:t>1</a:t>
            </a:fld>
            <a:endParaRPr lang="en-US" dirty="0"/>
          </a:p>
        </p:txBody>
      </p:sp>
    </p:spTree>
    <p:extLst>
      <p:ext uri="{BB962C8B-B14F-4D97-AF65-F5344CB8AC3E}">
        <p14:creationId xmlns:p14="http://schemas.microsoft.com/office/powerpoint/2010/main" val="295897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10</a:t>
            </a:r>
          </a:p>
          <a:p>
            <a:pPr marL="228600" indent="-228600">
              <a:buFont typeface="+mj-lt"/>
              <a:buAutoNum type="arabicPeriod"/>
            </a:pPr>
            <a:r>
              <a:rPr lang="en-US" b="0" dirty="0"/>
              <a:t>Ask: </a:t>
            </a:r>
            <a:r>
              <a:rPr lang="en-US" i="1" dirty="0"/>
              <a:t>California has the most farms in the U.S. </a:t>
            </a:r>
            <a:r>
              <a:rPr lang="en-US" b="0" i="1" dirty="0"/>
              <a:t>True or false?</a:t>
            </a:r>
          </a:p>
          <a:p>
            <a:pPr marL="228600" indent="-228600">
              <a:buFont typeface="+mj-lt"/>
              <a:buAutoNum type="arabicPeriod"/>
            </a:pPr>
            <a:r>
              <a:rPr lang="en-US" b="0" dirty="0"/>
              <a:t>Do: Wait 5 seconds for students to think if the answer is true or false.</a:t>
            </a:r>
          </a:p>
          <a:p>
            <a:pPr marL="228600" indent="-228600">
              <a:buFont typeface="+mj-lt"/>
              <a:buAutoNum type="arabicPeriod"/>
            </a:pPr>
            <a:r>
              <a:rPr lang="en-US" b="0" dirty="0"/>
              <a:t>Say: </a:t>
            </a:r>
            <a:r>
              <a:rPr lang="en-US" b="0" i="1" dirty="0"/>
              <a:t>Raise your hand if you think the answer is true. </a:t>
            </a:r>
          </a:p>
          <a:p>
            <a:pPr marL="228600" indent="-228600">
              <a:buFont typeface="+mj-lt"/>
              <a:buAutoNum type="arabicPeriod"/>
            </a:pPr>
            <a:r>
              <a:rPr lang="en-US" b="0" i="0" dirty="0"/>
              <a:t>Do: Count how many students raise their hand.</a:t>
            </a:r>
          </a:p>
          <a:p>
            <a:pPr marL="228600" indent="-228600">
              <a:buFont typeface="+mj-lt"/>
              <a:buAutoNum type="arabicPeriod"/>
            </a:pPr>
            <a:r>
              <a:rPr lang="en-US" b="0" i="0" dirty="0"/>
              <a:t>Say: </a:t>
            </a:r>
            <a:r>
              <a:rPr lang="en-US" b="0" i="1" dirty="0"/>
              <a:t>You may put your hands down. Now, raise your hand if you think the answer is false.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Do: Count how many students raise their hand.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Say: </a:t>
            </a:r>
            <a:r>
              <a:rPr lang="en-US" b="0" i="1" dirty="0"/>
              <a:t>The correct answer is False! Texas currently has the most farms in the U.S.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Ask: </a:t>
            </a:r>
            <a:r>
              <a:rPr lang="en-US" b="0" i="1" dirty="0"/>
              <a:t>Who is ready for the last slide?</a:t>
            </a:r>
            <a:endParaRPr lang="en-US" b="0" i="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 Do: Proceed to next slide. </a:t>
            </a:r>
            <a:endParaRPr lang="en-US" b="0" i="0" dirty="0"/>
          </a:p>
        </p:txBody>
      </p:sp>
      <p:sp>
        <p:nvSpPr>
          <p:cNvPr id="4" name="Slide Number Placeholder 3"/>
          <p:cNvSpPr>
            <a:spLocks noGrp="1"/>
          </p:cNvSpPr>
          <p:nvPr>
            <p:ph type="sldNum" sz="quarter" idx="5"/>
          </p:nvPr>
        </p:nvSpPr>
        <p:spPr/>
        <p:txBody>
          <a:bodyPr/>
          <a:lstStyle/>
          <a:p>
            <a:fld id="{CA882F63-05EC-834A-A62B-30ABC4360881}" type="slidenum">
              <a:rPr lang="en-US" smtClean="0"/>
              <a:t>10</a:t>
            </a:fld>
            <a:endParaRPr lang="en-US" dirty="0"/>
          </a:p>
        </p:txBody>
      </p:sp>
    </p:spTree>
    <p:extLst>
      <p:ext uri="{BB962C8B-B14F-4D97-AF65-F5344CB8AC3E}">
        <p14:creationId xmlns:p14="http://schemas.microsoft.com/office/powerpoint/2010/main" val="3176209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11</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Ask</a:t>
            </a:r>
            <a:r>
              <a:rPr lang="en-US" b="0" i="1" dirty="0"/>
              <a:t>: 7% of the population are farmers and ranchers. True or false?</a:t>
            </a:r>
          </a:p>
          <a:p>
            <a:pPr marL="228600" indent="-228600">
              <a:buFont typeface="+mj-lt"/>
              <a:buAutoNum type="arabicPeriod"/>
            </a:pPr>
            <a:r>
              <a:rPr lang="en-US" b="0" dirty="0"/>
              <a:t>Do: Wait 5 seconds for students to think if the answer is true or false.</a:t>
            </a:r>
          </a:p>
          <a:p>
            <a:pPr marL="228600" indent="-228600">
              <a:buFont typeface="+mj-lt"/>
              <a:buAutoNum type="arabicPeriod"/>
            </a:pPr>
            <a:r>
              <a:rPr lang="en-US" b="0" dirty="0"/>
              <a:t>Say: </a:t>
            </a:r>
            <a:r>
              <a:rPr lang="en-US" b="0" i="1" dirty="0"/>
              <a:t>Raise your hand if you think the answer is true. </a:t>
            </a:r>
          </a:p>
          <a:p>
            <a:pPr marL="228600" indent="-228600">
              <a:buFont typeface="+mj-lt"/>
              <a:buAutoNum type="arabicPeriod"/>
            </a:pPr>
            <a:r>
              <a:rPr lang="en-US" b="0" i="0" dirty="0"/>
              <a:t>Do: Count how many students raise their hand.</a:t>
            </a:r>
          </a:p>
          <a:p>
            <a:pPr marL="228600" indent="-228600">
              <a:buFont typeface="+mj-lt"/>
              <a:buAutoNum type="arabicPeriod"/>
            </a:pPr>
            <a:r>
              <a:rPr lang="en-US" b="0" i="0" dirty="0"/>
              <a:t>Say: </a:t>
            </a:r>
            <a:r>
              <a:rPr lang="en-US" b="0" i="1" dirty="0"/>
              <a:t>You may put your hands down. Now, raise your hand if you think the answer is false.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Do: Count how many students raise their hand.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Say: </a:t>
            </a:r>
            <a:r>
              <a:rPr lang="en-US" b="0" i="1" dirty="0"/>
              <a:t>The correct answer is False! Only 2% of the population are farmers and ranchers. That is such a small percentage of people for how much we rely on food, fiber, and energy. </a:t>
            </a:r>
            <a:endParaRPr lang="en-US" sz="1200" b="1"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Do: Proceed to next slide. </a:t>
            </a:r>
            <a:endParaRPr lang="en-US" dirty="0"/>
          </a:p>
        </p:txBody>
      </p:sp>
      <p:sp>
        <p:nvSpPr>
          <p:cNvPr id="4" name="Slide Number Placeholder 3"/>
          <p:cNvSpPr>
            <a:spLocks noGrp="1"/>
          </p:cNvSpPr>
          <p:nvPr>
            <p:ph type="sldNum" sz="quarter" idx="5"/>
          </p:nvPr>
        </p:nvSpPr>
        <p:spPr/>
        <p:txBody>
          <a:bodyPr/>
          <a:lstStyle/>
          <a:p>
            <a:fld id="{CA882F63-05EC-834A-A62B-30ABC4360881}" type="slidenum">
              <a:rPr lang="en-US" smtClean="0"/>
              <a:t>11</a:t>
            </a:fld>
            <a:endParaRPr lang="en-US" dirty="0"/>
          </a:p>
        </p:txBody>
      </p:sp>
    </p:spTree>
    <p:extLst>
      <p:ext uri="{BB962C8B-B14F-4D97-AF65-F5344CB8AC3E}">
        <p14:creationId xmlns:p14="http://schemas.microsoft.com/office/powerpoint/2010/main" val="4037276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12</a:t>
            </a:r>
          </a:p>
          <a:p>
            <a:pPr marL="228600" indent="-228600">
              <a:buFont typeface="+mj-lt"/>
              <a:buAutoNum type="arabicPeriod"/>
            </a:pPr>
            <a:r>
              <a:rPr lang="en-US" b="0" dirty="0"/>
              <a:t>Say: </a:t>
            </a:r>
            <a:r>
              <a:rPr lang="en-US" b="0" i="1" dirty="0"/>
              <a:t>Thank you for your participation with this activity! You did a great job of thinking through </a:t>
            </a:r>
            <a:r>
              <a:rPr lang="en-US" i="1" dirty="0"/>
              <a:t>all the Food and Farm Facts! </a:t>
            </a:r>
          </a:p>
          <a:p>
            <a:pPr marL="228600" indent="-228600">
              <a:buFont typeface="+mj-lt"/>
              <a:buAutoNum type="arabicPeriod"/>
            </a:pPr>
            <a:r>
              <a:rPr lang="en-US" dirty="0"/>
              <a:t>Ask: Is</a:t>
            </a:r>
            <a:r>
              <a:rPr lang="en-US" i="1" dirty="0"/>
              <a:t>n’t it amazing knowing more about where your food comes from and who grows it?</a:t>
            </a:r>
          </a:p>
          <a:p>
            <a:pPr marL="228600" indent="-228600">
              <a:buFont typeface="+mj-lt"/>
              <a:buAutoNum type="arabicPeriod"/>
            </a:pPr>
            <a:r>
              <a:rPr lang="en-US" i="0" dirty="0"/>
              <a:t>Do: </a:t>
            </a:r>
            <a:r>
              <a:rPr lang="en-US" dirty="0"/>
              <a:t>Proceed to next slide.</a:t>
            </a:r>
          </a:p>
          <a:p>
            <a:endParaRPr lang="en-US" baseline="0" dirty="0"/>
          </a:p>
          <a:p>
            <a:pPr marL="457200" lvl="1" indent="0">
              <a:buFont typeface="Arial" charset="0"/>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CA882F63-05EC-834A-A62B-30ABC4360881}" type="slidenum">
              <a:rPr lang="en-US" smtClean="0"/>
              <a:t>12</a:t>
            </a:fld>
            <a:endParaRPr lang="en-US" dirty="0"/>
          </a:p>
        </p:txBody>
      </p:sp>
    </p:spTree>
    <p:extLst>
      <p:ext uri="{BB962C8B-B14F-4D97-AF65-F5344CB8AC3E}">
        <p14:creationId xmlns:p14="http://schemas.microsoft.com/office/powerpoint/2010/main" val="2409227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13</a:t>
            </a:r>
          </a:p>
          <a:p>
            <a:pPr marL="228600" indent="-228600">
              <a:buFont typeface="+mj-lt"/>
              <a:buAutoNum type="arabicPeriod"/>
            </a:pPr>
            <a:r>
              <a:rPr lang="en-US" b="0" dirty="0"/>
              <a:t>Say: </a:t>
            </a:r>
            <a:r>
              <a:rPr lang="en-US" b="0" i="1" dirty="0"/>
              <a:t>Today we have learned a lot of great information! We have discovered what real farmers look like, we have defined what agriculture is, and have played an awesome activity where we uncovered the truths about agriculture. </a:t>
            </a:r>
          </a:p>
          <a:p>
            <a:pPr marL="228600" indent="-228600">
              <a:buFont typeface="+mj-lt"/>
              <a:buAutoNum type="arabicPeriod"/>
            </a:pPr>
            <a:r>
              <a:rPr lang="en-US" b="0" dirty="0"/>
              <a:t>Do: If you have a Food and Farm Facts book or other resource that you are giving to the students, then pass them out at this time.</a:t>
            </a:r>
          </a:p>
          <a:p>
            <a:pPr marL="228600" indent="-228600">
              <a:buFont typeface="+mj-lt"/>
              <a:buAutoNum type="arabicPeriod"/>
            </a:pPr>
            <a:r>
              <a:rPr lang="en-US" b="0" dirty="0"/>
              <a:t>Ask: </a:t>
            </a:r>
            <a:r>
              <a:rPr lang="en-US" b="0" i="1" dirty="0"/>
              <a:t>To wrap up our time together, who will share one fact that the learned today?</a:t>
            </a:r>
          </a:p>
          <a:p>
            <a:pPr marL="228600" indent="-228600">
              <a:buFont typeface="+mj-lt"/>
              <a:buAutoNum type="arabicPeriod"/>
            </a:pPr>
            <a:r>
              <a:rPr lang="en-US" b="0" dirty="0"/>
              <a:t>Do: Call on three volunteers to share. </a:t>
            </a:r>
          </a:p>
          <a:p>
            <a:pPr marL="228600" indent="-228600">
              <a:buFont typeface="+mj-lt"/>
              <a:buAutoNum type="arabicPeriod"/>
            </a:pPr>
            <a:r>
              <a:rPr lang="en-US" b="0" dirty="0"/>
              <a:t>Say: </a:t>
            </a:r>
            <a:r>
              <a:rPr lang="en-US" b="0" i="1" dirty="0"/>
              <a:t>Let’s not forget what we learned here today. I challenge you to share with a classmate, sibling, or parent/guardian one fact that really stuck out to you from our time here together. Whether you thought it was interesting that 40% of food grown and produced in the U.S. is never eaten, or thought it was incredible that people involved in agriculture can also be fish farmers, share those facts with someone. Thank you for the enthusiasm and focus that you brought today!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p:txBody>
      </p:sp>
      <p:sp>
        <p:nvSpPr>
          <p:cNvPr id="4" name="Slide Number Placeholder 3"/>
          <p:cNvSpPr>
            <a:spLocks noGrp="1"/>
          </p:cNvSpPr>
          <p:nvPr>
            <p:ph type="sldNum" sz="quarter" idx="5"/>
          </p:nvPr>
        </p:nvSpPr>
        <p:spPr/>
        <p:txBody>
          <a:bodyPr/>
          <a:lstStyle/>
          <a:p>
            <a:fld id="{CA882F63-05EC-834A-A62B-30ABC4360881}" type="slidenum">
              <a:rPr lang="en-US" smtClean="0"/>
              <a:t>13</a:t>
            </a:fld>
            <a:endParaRPr lang="en-US" dirty="0"/>
          </a:p>
        </p:txBody>
      </p:sp>
    </p:spTree>
    <p:extLst>
      <p:ext uri="{BB962C8B-B14F-4D97-AF65-F5344CB8AC3E}">
        <p14:creationId xmlns:p14="http://schemas.microsoft.com/office/powerpoint/2010/main" val="84367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a:t>
            </a:r>
          </a:p>
          <a:p>
            <a:pPr marL="228600" indent="-228600">
              <a:buFont typeface="+mj-lt"/>
              <a:buAutoNum type="arabicPeriod"/>
            </a:pPr>
            <a:r>
              <a:rPr lang="en-US" dirty="0"/>
              <a:t>Ask: </a:t>
            </a:r>
            <a:r>
              <a:rPr lang="en-US" i="1" dirty="0"/>
              <a:t>Who will be brave enough to volunteer to read the question on the slide?</a:t>
            </a:r>
          </a:p>
          <a:p>
            <a:pPr marL="228600" indent="-228600">
              <a:buFont typeface="+mj-lt"/>
              <a:buAutoNum type="arabicPeriod"/>
            </a:pPr>
            <a:r>
              <a:rPr lang="en-US" i="0" dirty="0"/>
              <a:t>Say: </a:t>
            </a:r>
            <a:r>
              <a:rPr lang="en-US" i="1" dirty="0"/>
              <a:t>Thanks for volunteering! Go ahead and read the question loud and clear for everyone to hear. </a:t>
            </a:r>
            <a:endParaRPr lang="en-US" i="0" dirty="0"/>
          </a:p>
          <a:p>
            <a:pPr marL="228600" indent="-228600">
              <a:buFont typeface="+mj-lt"/>
              <a:buAutoNum type="arabicPeriod"/>
            </a:pPr>
            <a:r>
              <a:rPr lang="en-US" dirty="0"/>
              <a:t>Say: </a:t>
            </a:r>
            <a:r>
              <a:rPr lang="en-US" i="1" dirty="0"/>
              <a:t>Great job! Now take 10 seconds to yourself and think about what a farmer looks like.</a:t>
            </a:r>
          </a:p>
          <a:p>
            <a:pPr marL="228600" indent="-228600">
              <a:buFont typeface="+mj-lt"/>
              <a:buAutoNum type="arabicPeriod"/>
            </a:pPr>
            <a:r>
              <a:rPr lang="en-US" i="0" dirty="0"/>
              <a:t>Do: Give students 10 seconds to think about the question and then move on to the rest of the lesson.</a:t>
            </a:r>
          </a:p>
          <a:p>
            <a:pPr marL="228600" indent="-228600">
              <a:buFont typeface="+mj-lt"/>
              <a:buAutoNum type="arabicPeriod"/>
            </a:pPr>
            <a:r>
              <a:rPr lang="en-US" i="0" dirty="0"/>
              <a:t>Say: </a:t>
            </a:r>
            <a:r>
              <a:rPr lang="en-US" i="1" dirty="0"/>
              <a:t>Now that we have had time to think to ourselves about this question, turn to a partner and share what you came up with. Once the first person is done sharing, have the other person share what they thought a farmer looks like. Turn to a partner and start sharing!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dirty="0"/>
              <a:t>Do: Give both students time to share their responses with one another. Continue with the lesson once both individuals have finished sharing.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dirty="0"/>
              <a:t>Ask: </a:t>
            </a:r>
            <a:r>
              <a:rPr lang="en-US" i="1" dirty="0"/>
              <a:t>Who will share what they talked about or heard from their partner?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dirty="0"/>
              <a:t>Listen for: </a:t>
            </a:r>
            <a:r>
              <a:rPr lang="en-US" i="0" u="sng" dirty="0"/>
              <a:t>Overalls, boots, plaid shirts, straw hats, etc.</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dirty="0"/>
              <a:t>Do: Pick three volunteers to share.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dirty="0"/>
              <a:t>Say: </a:t>
            </a:r>
            <a:r>
              <a:rPr lang="en-US" i="1" dirty="0"/>
              <a:t>Thank you to all our volunteers for sharing! Although some farmers might dress in overalls and plaid shirts, most dress just like you and me. As a matter of fact, I am a farmer.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dirty="0"/>
              <a:t> Do: Share a self introduction at this time. Be sure to include the following information. </a:t>
            </a:r>
            <a:endParaRPr lang="en-US" i="1"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Name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Hometown, State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Occupation in the Agricultural Industry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About your Operation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Your ”Why” for becoming a Farmer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 Say: </a:t>
            </a:r>
            <a:r>
              <a:rPr lang="en-US" i="1" dirty="0"/>
              <a:t>Just as I love my profession in the agriculture industry, I also love sharing cool facts about other parts of the industry. Today, we will not only explore awesome facts about agriculture, but we will all walk away with a better understanding of what agriculture is and why it is important to society.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1" dirty="0"/>
              <a:t> </a:t>
            </a:r>
            <a:r>
              <a:rPr lang="en-US" i="0" dirty="0"/>
              <a:t>Ask: </a:t>
            </a:r>
            <a:r>
              <a:rPr lang="en-US" i="1" dirty="0"/>
              <a:t>But first, what does agriculture mean?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 Do: Have two or three students share what they think agriculture is. Once the students have shared, move on to slide 3.</a:t>
            </a:r>
          </a:p>
        </p:txBody>
      </p:sp>
      <p:sp>
        <p:nvSpPr>
          <p:cNvPr id="4" name="Slide Number Placeholder 3"/>
          <p:cNvSpPr>
            <a:spLocks noGrp="1"/>
          </p:cNvSpPr>
          <p:nvPr>
            <p:ph type="sldNum" sz="quarter" idx="5"/>
          </p:nvPr>
        </p:nvSpPr>
        <p:spPr/>
        <p:txBody>
          <a:bodyPr/>
          <a:lstStyle/>
          <a:p>
            <a:fld id="{CA882F63-05EC-834A-A62B-30ABC4360881}" type="slidenum">
              <a:rPr lang="en-US" smtClean="0"/>
              <a:t>2</a:t>
            </a:fld>
            <a:endParaRPr lang="en-US" dirty="0"/>
          </a:p>
        </p:txBody>
      </p:sp>
    </p:spTree>
    <p:extLst>
      <p:ext uri="{BB962C8B-B14F-4D97-AF65-F5344CB8AC3E}">
        <p14:creationId xmlns:p14="http://schemas.microsoft.com/office/powerpoint/2010/main" val="3109056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a:t>
            </a:r>
          </a:p>
          <a:p>
            <a:pPr marL="228600" indent="-228600">
              <a:buFont typeface="+mj-lt"/>
              <a:buAutoNum type="arabicPeriod"/>
            </a:pPr>
            <a:r>
              <a:rPr lang="en-US" dirty="0"/>
              <a:t>Say: </a:t>
            </a:r>
            <a:r>
              <a:rPr lang="en-US" i="1" dirty="0"/>
              <a:t>Agriculture is a big word that describes people who grow food, raise animals and produce energy for our world. I am involved with agriculture since I __________. </a:t>
            </a:r>
          </a:p>
          <a:p>
            <a:pPr marL="228600" indent="-228600">
              <a:buFont typeface="+mj-lt"/>
              <a:buAutoNum type="arabicPeriod"/>
            </a:pPr>
            <a:r>
              <a:rPr lang="en-US" i="0" dirty="0"/>
              <a:t>Do: Share again with students how you are involved with agriculture (E.g. raise cattle, farm wheat, am a seed scientist, etc.)</a:t>
            </a:r>
          </a:p>
          <a:p>
            <a:pPr marL="228600" indent="-228600">
              <a:buFont typeface="+mj-lt"/>
              <a:buAutoNum type="arabicPeriod"/>
            </a:pPr>
            <a:r>
              <a:rPr lang="en-US" dirty="0"/>
              <a:t>Say: </a:t>
            </a:r>
            <a:r>
              <a:rPr lang="en-US" i="1" dirty="0"/>
              <a:t>Now that we know what farmers look like and what agriculture is all about, let’s discover some fun facts about them!</a:t>
            </a:r>
          </a:p>
          <a:p>
            <a:pPr marL="228600" indent="-228600">
              <a:buFont typeface="+mj-lt"/>
              <a:buAutoNum type="arabicPeriod"/>
            </a:pPr>
            <a:r>
              <a:rPr lang="en-US" i="0" dirty="0"/>
              <a:t>Do: </a:t>
            </a:r>
            <a:r>
              <a:rPr lang="en-US" dirty="0"/>
              <a:t>Proceed to slide 4.</a:t>
            </a:r>
          </a:p>
          <a:p>
            <a:endParaRPr lang="en-US" dirty="0"/>
          </a:p>
        </p:txBody>
      </p:sp>
      <p:sp>
        <p:nvSpPr>
          <p:cNvPr id="4" name="Slide Number Placeholder 3"/>
          <p:cNvSpPr>
            <a:spLocks noGrp="1"/>
          </p:cNvSpPr>
          <p:nvPr>
            <p:ph type="sldNum" sz="quarter" idx="5"/>
          </p:nvPr>
        </p:nvSpPr>
        <p:spPr/>
        <p:txBody>
          <a:bodyPr/>
          <a:lstStyle/>
          <a:p>
            <a:fld id="{CA882F63-05EC-834A-A62B-30ABC4360881}" type="slidenum">
              <a:rPr lang="en-US" smtClean="0"/>
              <a:t>3</a:t>
            </a:fld>
            <a:endParaRPr lang="en-US" dirty="0"/>
          </a:p>
        </p:txBody>
      </p:sp>
    </p:spTree>
    <p:extLst>
      <p:ext uri="{BB962C8B-B14F-4D97-AF65-F5344CB8AC3E}">
        <p14:creationId xmlns:p14="http://schemas.microsoft.com/office/powerpoint/2010/main" val="341897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a:t>
            </a:r>
          </a:p>
          <a:p>
            <a:pPr marL="228600" indent="-228600">
              <a:buFont typeface="+mj-lt"/>
              <a:buAutoNum type="arabicPeriod"/>
            </a:pPr>
            <a:r>
              <a:rPr lang="en-US" b="0" dirty="0"/>
              <a:t>Say: </a:t>
            </a:r>
            <a:r>
              <a:rPr lang="en-US" b="0" i="1" dirty="0"/>
              <a:t>Let’s do an activity! I am going to read off a fact on the screen and it will be your job to think about if you believe the fact is true or false. I will reveal the answer as soon as everyone raises their hand for the fact being true or false. Let’s do a practice round to make sure everyone understands the instructions. Just remember: Read, think, hand. </a:t>
            </a:r>
          </a:p>
          <a:p>
            <a:pPr marL="228600" indent="-228600">
              <a:buFont typeface="+mj-lt"/>
              <a:buAutoNum type="arabicPeriod"/>
            </a:pPr>
            <a:r>
              <a:rPr lang="en-US" b="0" i="0" dirty="0"/>
              <a:t>Do: Go to slide five.</a:t>
            </a:r>
          </a:p>
          <a:p>
            <a:endParaRPr lang="en-US" dirty="0"/>
          </a:p>
        </p:txBody>
      </p:sp>
      <p:sp>
        <p:nvSpPr>
          <p:cNvPr id="4" name="Slide Number Placeholder 3"/>
          <p:cNvSpPr>
            <a:spLocks noGrp="1"/>
          </p:cNvSpPr>
          <p:nvPr>
            <p:ph type="sldNum" sz="quarter" idx="5"/>
          </p:nvPr>
        </p:nvSpPr>
        <p:spPr/>
        <p:txBody>
          <a:bodyPr/>
          <a:lstStyle/>
          <a:p>
            <a:fld id="{CA882F63-05EC-834A-A62B-30ABC4360881}" type="slidenum">
              <a:rPr lang="en-US" smtClean="0"/>
              <a:t>4</a:t>
            </a:fld>
            <a:endParaRPr lang="en-US" dirty="0"/>
          </a:p>
        </p:txBody>
      </p:sp>
    </p:spTree>
    <p:extLst>
      <p:ext uri="{BB962C8B-B14F-4D97-AF65-F5344CB8AC3E}">
        <p14:creationId xmlns:p14="http://schemas.microsoft.com/office/powerpoint/2010/main" val="227343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a:t>
            </a:r>
          </a:p>
          <a:p>
            <a:pPr marL="228600" indent="-228600">
              <a:buFont typeface="+mj-lt"/>
              <a:buAutoNum type="arabicPeriod"/>
            </a:pPr>
            <a:r>
              <a:rPr lang="en-US" b="0" dirty="0"/>
              <a:t>Ask: </a:t>
            </a:r>
            <a:r>
              <a:rPr lang="en-US" b="0" i="1" dirty="0"/>
              <a:t>A farmer wears clothes just like you and me. True or false?</a:t>
            </a:r>
          </a:p>
          <a:p>
            <a:pPr marL="228600" indent="-228600">
              <a:buFont typeface="+mj-lt"/>
              <a:buAutoNum type="arabicPeriod"/>
            </a:pPr>
            <a:r>
              <a:rPr lang="en-US" b="0" dirty="0"/>
              <a:t>Do: Wait 5 seconds for students to think if the answer is true or false.</a:t>
            </a:r>
          </a:p>
          <a:p>
            <a:pPr marL="228600" indent="-228600">
              <a:buFont typeface="+mj-lt"/>
              <a:buAutoNum type="arabicPeriod"/>
            </a:pPr>
            <a:r>
              <a:rPr lang="en-US" b="0" dirty="0"/>
              <a:t>Say: </a:t>
            </a:r>
            <a:r>
              <a:rPr lang="en-US" b="0" i="1" dirty="0"/>
              <a:t>Raise your hand if you think the answer is true. </a:t>
            </a:r>
          </a:p>
          <a:p>
            <a:pPr marL="228600" indent="-228600">
              <a:buFont typeface="+mj-lt"/>
              <a:buAutoNum type="arabicPeriod"/>
            </a:pPr>
            <a:r>
              <a:rPr lang="en-US" b="0" i="0" dirty="0"/>
              <a:t>Do: Count how many students raise their hand.</a:t>
            </a:r>
          </a:p>
          <a:p>
            <a:pPr marL="228600" indent="-228600">
              <a:buFont typeface="+mj-lt"/>
              <a:buAutoNum type="arabicPeriod"/>
            </a:pPr>
            <a:r>
              <a:rPr lang="en-US" b="0" i="0" dirty="0"/>
              <a:t>Say: </a:t>
            </a:r>
            <a:r>
              <a:rPr lang="en-US" b="0" i="1" dirty="0"/>
              <a:t>You may put your hands down. Now, raise your hand if you think the answer is false.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Do: Count how many students raise their hand.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Say: </a:t>
            </a:r>
            <a:r>
              <a:rPr lang="en-US" b="0" i="1" dirty="0"/>
              <a:t>The correct answer is True! Just as we discovered earlier, farmers can wear lab coats, jeans, or dress just like you and I.</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Ask: </a:t>
            </a:r>
            <a:r>
              <a:rPr lang="en-US" b="0" i="1" dirty="0"/>
              <a:t>Does every understand how this activity will work?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Say: </a:t>
            </a:r>
            <a:r>
              <a:rPr lang="en-US" b="0" i="1" dirty="0"/>
              <a:t>Great! Now that we all understand how the activity goes, let’s move on to the next slide to keep the learning happening!</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 Do: Proceed to next slide. Remind the students to think silently about their answer until you ask students to reveal if they think the fact is true or false. </a:t>
            </a:r>
          </a:p>
          <a:p>
            <a:pPr marL="457200" lvl="1" indent="0">
              <a:buFont typeface="Arial" charset="0"/>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CA882F63-05EC-834A-A62B-30ABC4360881}" type="slidenum">
              <a:rPr lang="en-US" smtClean="0"/>
              <a:t>5</a:t>
            </a:fld>
            <a:endParaRPr lang="en-US" dirty="0"/>
          </a:p>
        </p:txBody>
      </p:sp>
    </p:spTree>
    <p:extLst>
      <p:ext uri="{BB962C8B-B14F-4D97-AF65-F5344CB8AC3E}">
        <p14:creationId xmlns:p14="http://schemas.microsoft.com/office/powerpoint/2010/main" val="740583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6</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Ask: </a:t>
            </a:r>
            <a:r>
              <a:rPr lang="en-US" b="0" i="1" dirty="0"/>
              <a:t>Farmers and ranchers receive an average of 15% out of every retail dollar spent on food. True or false?</a:t>
            </a:r>
          </a:p>
          <a:p>
            <a:pPr marL="228600" indent="-228600">
              <a:buFont typeface="+mj-lt"/>
              <a:buAutoNum type="arabicPeriod"/>
            </a:pPr>
            <a:r>
              <a:rPr lang="en-US" b="0" dirty="0"/>
              <a:t>Do: Wait 5 seconds for students to think if the answer is true or false.</a:t>
            </a:r>
          </a:p>
          <a:p>
            <a:pPr marL="228600" indent="-228600">
              <a:buFont typeface="+mj-lt"/>
              <a:buAutoNum type="arabicPeriod"/>
            </a:pPr>
            <a:r>
              <a:rPr lang="en-US" b="0" dirty="0"/>
              <a:t>Say: </a:t>
            </a:r>
            <a:r>
              <a:rPr lang="en-US" b="0" i="1" dirty="0"/>
              <a:t>Raise your hand if you think the answer is true. </a:t>
            </a:r>
          </a:p>
          <a:p>
            <a:pPr marL="228600" indent="-228600">
              <a:buFont typeface="+mj-lt"/>
              <a:buAutoNum type="arabicPeriod"/>
            </a:pPr>
            <a:r>
              <a:rPr lang="en-US" b="0" i="0" dirty="0"/>
              <a:t>Do: Count how many students raise their hand.</a:t>
            </a:r>
          </a:p>
          <a:p>
            <a:pPr marL="228600" indent="-228600">
              <a:buFont typeface="+mj-lt"/>
              <a:buAutoNum type="arabicPeriod"/>
            </a:pPr>
            <a:r>
              <a:rPr lang="en-US" b="0" i="0" dirty="0"/>
              <a:t>Say: </a:t>
            </a:r>
            <a:r>
              <a:rPr lang="en-US" b="0" i="1" dirty="0"/>
              <a:t>You may put your hands down. Now, raise your hand if you think the answer is false.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Do: Count how many students raise their hand.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Say: </a:t>
            </a:r>
            <a:r>
              <a:rPr lang="en-US" b="0" i="1" dirty="0"/>
              <a:t>The correct answer is True! On to the next slide!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Do: Proceed to next slide. Remind the students to think silently about their answer until you ask students to reveal if they think the fact is true or false. </a:t>
            </a:r>
            <a:endParaRPr lang="en-US" dirty="0"/>
          </a:p>
        </p:txBody>
      </p:sp>
      <p:sp>
        <p:nvSpPr>
          <p:cNvPr id="4" name="Slide Number Placeholder 3"/>
          <p:cNvSpPr>
            <a:spLocks noGrp="1"/>
          </p:cNvSpPr>
          <p:nvPr>
            <p:ph type="sldNum" sz="quarter" idx="5"/>
          </p:nvPr>
        </p:nvSpPr>
        <p:spPr/>
        <p:txBody>
          <a:bodyPr/>
          <a:lstStyle/>
          <a:p>
            <a:fld id="{CA882F63-05EC-834A-A62B-30ABC4360881}" type="slidenum">
              <a:rPr lang="en-US" smtClean="0"/>
              <a:t>6</a:t>
            </a:fld>
            <a:endParaRPr lang="en-US" dirty="0"/>
          </a:p>
        </p:txBody>
      </p:sp>
    </p:spTree>
    <p:extLst>
      <p:ext uri="{BB962C8B-B14F-4D97-AF65-F5344CB8AC3E}">
        <p14:creationId xmlns:p14="http://schemas.microsoft.com/office/powerpoint/2010/main" val="52207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7</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Ask: </a:t>
            </a:r>
            <a:r>
              <a:rPr lang="en-US" b="0" i="1" dirty="0"/>
              <a:t>The production of aquatic animals and plants under controlled conditions is Aquaculture. True or false?</a:t>
            </a:r>
          </a:p>
          <a:p>
            <a:pPr marL="228600" indent="-228600">
              <a:buFont typeface="+mj-lt"/>
              <a:buAutoNum type="arabicPeriod"/>
            </a:pPr>
            <a:r>
              <a:rPr lang="en-US" b="0" dirty="0"/>
              <a:t>Do: Wait 5 seconds for students to think if the answer is true or false.</a:t>
            </a:r>
          </a:p>
          <a:p>
            <a:pPr marL="228600" indent="-228600">
              <a:buFont typeface="+mj-lt"/>
              <a:buAutoNum type="arabicPeriod"/>
            </a:pPr>
            <a:r>
              <a:rPr lang="en-US" b="0" dirty="0"/>
              <a:t>Say: </a:t>
            </a:r>
            <a:r>
              <a:rPr lang="en-US" b="0" i="1" dirty="0"/>
              <a:t>Raise your hand if you think the answer is true. </a:t>
            </a:r>
          </a:p>
          <a:p>
            <a:pPr marL="228600" indent="-228600">
              <a:buFont typeface="+mj-lt"/>
              <a:buAutoNum type="arabicPeriod"/>
            </a:pPr>
            <a:r>
              <a:rPr lang="en-US" b="0" i="0" dirty="0"/>
              <a:t>Do: Count how many students raise their hand.</a:t>
            </a:r>
          </a:p>
          <a:p>
            <a:pPr marL="228600" indent="-228600">
              <a:buFont typeface="+mj-lt"/>
              <a:buAutoNum type="arabicPeriod"/>
            </a:pPr>
            <a:r>
              <a:rPr lang="en-US" b="0" i="0" dirty="0"/>
              <a:t>Say: </a:t>
            </a:r>
            <a:r>
              <a:rPr lang="en-US" b="0" i="1" dirty="0"/>
              <a:t>You may put your hands down. Now, raise your hand if you think the answer is false.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Do: Count how many students raise their hand.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Say: </a:t>
            </a:r>
            <a:r>
              <a:rPr lang="en-US" b="0" i="1" dirty="0"/>
              <a:t>The correct answer is True! The state of Maine currently produces the most marine aquaculture.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Ask: </a:t>
            </a:r>
            <a:r>
              <a:rPr lang="en-US" b="0" i="1" dirty="0"/>
              <a:t>How cool is that? Now, whose ready for the next question?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Do: Proceed to next slide. Remind the students to think silently about their answer until you ask students to reveal if they think the fact is true or false. </a:t>
            </a:r>
            <a:endParaRPr lang="en-US" dirty="0"/>
          </a:p>
        </p:txBody>
      </p:sp>
      <p:sp>
        <p:nvSpPr>
          <p:cNvPr id="4" name="Slide Number Placeholder 3"/>
          <p:cNvSpPr>
            <a:spLocks noGrp="1"/>
          </p:cNvSpPr>
          <p:nvPr>
            <p:ph type="sldNum" sz="quarter" idx="5"/>
          </p:nvPr>
        </p:nvSpPr>
        <p:spPr/>
        <p:txBody>
          <a:bodyPr/>
          <a:lstStyle/>
          <a:p>
            <a:fld id="{CA882F63-05EC-834A-A62B-30ABC4360881}" type="slidenum">
              <a:rPr lang="en-US" smtClean="0"/>
              <a:t>7</a:t>
            </a:fld>
            <a:endParaRPr lang="en-US" dirty="0"/>
          </a:p>
        </p:txBody>
      </p:sp>
    </p:spTree>
    <p:extLst>
      <p:ext uri="{BB962C8B-B14F-4D97-AF65-F5344CB8AC3E}">
        <p14:creationId xmlns:p14="http://schemas.microsoft.com/office/powerpoint/2010/main" val="3046405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8</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Ask: </a:t>
            </a:r>
            <a:r>
              <a:rPr lang="en-US" b="0" i="1" dirty="0"/>
              <a:t>More than 50% of farms market their products locally. True or false?</a:t>
            </a:r>
          </a:p>
          <a:p>
            <a:pPr marL="228600" indent="-228600">
              <a:buFont typeface="+mj-lt"/>
              <a:buAutoNum type="arabicPeriod"/>
            </a:pPr>
            <a:r>
              <a:rPr lang="en-US" b="0" dirty="0"/>
              <a:t>Do: Wait 5 seconds for students to think if the answer is true or false.</a:t>
            </a:r>
          </a:p>
          <a:p>
            <a:pPr marL="228600" indent="-228600">
              <a:buFont typeface="+mj-lt"/>
              <a:buAutoNum type="arabicPeriod"/>
            </a:pPr>
            <a:r>
              <a:rPr lang="en-US" b="0" dirty="0"/>
              <a:t>Say: </a:t>
            </a:r>
            <a:r>
              <a:rPr lang="en-US" b="0" i="1" dirty="0"/>
              <a:t>Raise your hand if you think the answer is true. </a:t>
            </a:r>
          </a:p>
          <a:p>
            <a:pPr marL="228600" indent="-228600">
              <a:buFont typeface="+mj-lt"/>
              <a:buAutoNum type="arabicPeriod"/>
            </a:pPr>
            <a:r>
              <a:rPr lang="en-US" b="0" i="0" dirty="0"/>
              <a:t>Do: Count how many students raise their hand.</a:t>
            </a:r>
          </a:p>
          <a:p>
            <a:pPr marL="228600" indent="-228600">
              <a:buFont typeface="+mj-lt"/>
              <a:buAutoNum type="arabicPeriod"/>
            </a:pPr>
            <a:r>
              <a:rPr lang="en-US" b="0" i="0" dirty="0"/>
              <a:t>Say: </a:t>
            </a:r>
            <a:r>
              <a:rPr lang="en-US" b="0" i="1" dirty="0"/>
              <a:t>You may put your hands down. Now, raise your hand if you think the answer is false.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Do: Count how many students raise their hand.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Say: </a:t>
            </a:r>
            <a:r>
              <a:rPr lang="en-US" b="0" i="1" dirty="0"/>
              <a:t>The correct answer is False! Only 8% of farms market their products locally. Great job!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Ask: </a:t>
            </a:r>
            <a:r>
              <a:rPr lang="en-US" b="0" i="1" dirty="0"/>
              <a:t>Was that a shocking number to anyone or does that seem about right?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Do: Listen for student responses then proceed to next slide.</a:t>
            </a:r>
            <a:endParaRPr lang="en-US" b="0" i="0" dirty="0"/>
          </a:p>
        </p:txBody>
      </p:sp>
      <p:sp>
        <p:nvSpPr>
          <p:cNvPr id="4" name="Slide Number Placeholder 3"/>
          <p:cNvSpPr>
            <a:spLocks noGrp="1"/>
          </p:cNvSpPr>
          <p:nvPr>
            <p:ph type="sldNum" sz="quarter" idx="5"/>
          </p:nvPr>
        </p:nvSpPr>
        <p:spPr/>
        <p:txBody>
          <a:bodyPr/>
          <a:lstStyle/>
          <a:p>
            <a:fld id="{CA882F63-05EC-834A-A62B-30ABC4360881}" type="slidenum">
              <a:rPr lang="en-US" smtClean="0"/>
              <a:t>8</a:t>
            </a:fld>
            <a:endParaRPr lang="en-US" dirty="0"/>
          </a:p>
        </p:txBody>
      </p:sp>
    </p:spTree>
    <p:extLst>
      <p:ext uri="{BB962C8B-B14F-4D97-AF65-F5344CB8AC3E}">
        <p14:creationId xmlns:p14="http://schemas.microsoft.com/office/powerpoint/2010/main" val="500973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9</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Ask: </a:t>
            </a:r>
            <a:r>
              <a:rPr lang="en-US" b="0" i="1" dirty="0"/>
              <a:t>40% of food grown and produced in the U.S. is never eaten. True or false?</a:t>
            </a:r>
          </a:p>
          <a:p>
            <a:pPr marL="228600" indent="-228600">
              <a:buFont typeface="+mj-lt"/>
              <a:buAutoNum type="arabicPeriod"/>
            </a:pPr>
            <a:r>
              <a:rPr lang="en-US" b="0" dirty="0"/>
              <a:t>Do: Wait 5 seconds for students to think if the answer is true or false.</a:t>
            </a:r>
          </a:p>
          <a:p>
            <a:pPr marL="228600" indent="-228600">
              <a:buFont typeface="+mj-lt"/>
              <a:buAutoNum type="arabicPeriod"/>
            </a:pPr>
            <a:r>
              <a:rPr lang="en-US" b="0" dirty="0"/>
              <a:t>Say: </a:t>
            </a:r>
            <a:r>
              <a:rPr lang="en-US" b="0" i="1" dirty="0"/>
              <a:t>Raise your hand if you think the answer is true. </a:t>
            </a:r>
          </a:p>
          <a:p>
            <a:pPr marL="228600" indent="-228600">
              <a:buFont typeface="+mj-lt"/>
              <a:buAutoNum type="arabicPeriod"/>
            </a:pPr>
            <a:r>
              <a:rPr lang="en-US" b="0" i="0" dirty="0"/>
              <a:t>Do: Count how many students raise their hand.</a:t>
            </a:r>
          </a:p>
          <a:p>
            <a:pPr marL="228600" indent="-228600">
              <a:buFont typeface="+mj-lt"/>
              <a:buAutoNum type="arabicPeriod"/>
            </a:pPr>
            <a:r>
              <a:rPr lang="en-US" b="0" i="0" dirty="0"/>
              <a:t>Say: </a:t>
            </a:r>
            <a:r>
              <a:rPr lang="en-US" b="0" i="1" dirty="0"/>
              <a:t>You may put your hands down. Now, raise your hand if you think the answer is false.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Do: Count how many students raise their hand.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Say: </a:t>
            </a:r>
            <a:r>
              <a:rPr lang="en-US" b="0" i="1" dirty="0"/>
              <a:t>The correct answer is True!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t>Ask: </a:t>
            </a:r>
            <a:r>
              <a:rPr lang="en-US" b="0" i="1" dirty="0"/>
              <a:t>Is anyone surprised by that number?</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Do: Listen for student responses then proceed to next slide.</a:t>
            </a:r>
            <a:endParaRPr lang="en-US" b="0" i="0" dirty="0"/>
          </a:p>
        </p:txBody>
      </p:sp>
      <p:sp>
        <p:nvSpPr>
          <p:cNvPr id="4" name="Slide Number Placeholder 3"/>
          <p:cNvSpPr>
            <a:spLocks noGrp="1"/>
          </p:cNvSpPr>
          <p:nvPr>
            <p:ph type="sldNum" sz="quarter" idx="5"/>
          </p:nvPr>
        </p:nvSpPr>
        <p:spPr/>
        <p:txBody>
          <a:bodyPr/>
          <a:lstStyle/>
          <a:p>
            <a:fld id="{CA882F63-05EC-834A-A62B-30ABC4360881}" type="slidenum">
              <a:rPr lang="en-US" smtClean="0"/>
              <a:t>9</a:t>
            </a:fld>
            <a:endParaRPr lang="en-US" dirty="0"/>
          </a:p>
        </p:txBody>
      </p:sp>
    </p:spTree>
    <p:extLst>
      <p:ext uri="{BB962C8B-B14F-4D97-AF65-F5344CB8AC3E}">
        <p14:creationId xmlns:p14="http://schemas.microsoft.com/office/powerpoint/2010/main" val="152135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33969" y="1480624"/>
            <a:ext cx="5830277" cy="1700238"/>
          </a:xfrm>
          <a:prstGeom prst="rect">
            <a:avLst/>
          </a:prstGeom>
        </p:spPr>
        <p:txBody>
          <a:bodyPr/>
          <a:lstStyle>
            <a:lvl1pPr>
              <a:lnSpc>
                <a:spcPct val="100000"/>
              </a:lnSpc>
              <a:defRPr sz="4000" b="1" i="0">
                <a:solidFill>
                  <a:srgbClr val="5C2C0A"/>
                </a:solidFill>
                <a:latin typeface="Arial Black" charset="0"/>
                <a:ea typeface="Arial Black" charset="0"/>
                <a:cs typeface="Arial Black" charset="0"/>
              </a:defRPr>
            </a:lvl1pPr>
          </a:lstStyle>
          <a:p>
            <a:r>
              <a:rPr lang="en-US" dirty="0"/>
              <a:t>CLICK TO EDIT MASTER TITLE STYLE</a:t>
            </a:r>
          </a:p>
        </p:txBody>
      </p:sp>
      <p:sp>
        <p:nvSpPr>
          <p:cNvPr id="6" name="Content Placeholder 5"/>
          <p:cNvSpPr>
            <a:spLocks noGrp="1"/>
          </p:cNvSpPr>
          <p:nvPr>
            <p:ph sz="quarter" idx="10"/>
          </p:nvPr>
        </p:nvSpPr>
        <p:spPr>
          <a:xfrm>
            <a:off x="3133725" y="3689595"/>
            <a:ext cx="5830888" cy="819150"/>
          </a:xfrm>
          <a:prstGeom prst="rect">
            <a:avLst/>
          </a:prstGeom>
        </p:spPr>
        <p:txBody>
          <a:bodyPr/>
          <a:lstStyle>
            <a:lvl1pPr>
              <a:defRPr b="0" i="1">
                <a:solidFill>
                  <a:schemeClr val="accent3">
                    <a:lumMod val="50000"/>
                  </a:schemeClr>
                </a:solidFill>
                <a:latin typeface="Arial" charset="0"/>
                <a:ea typeface="Arial" charset="0"/>
                <a:cs typeface="Arial" charset="0"/>
              </a:defRPr>
            </a:lvl1pPr>
          </a:lstStyle>
          <a:p>
            <a:pPr lvl="0"/>
            <a:r>
              <a:rPr lang="en-US" dirty="0"/>
              <a:t>Click to edit Master text styles</a:t>
            </a:r>
          </a:p>
        </p:txBody>
      </p:sp>
    </p:spTree>
    <p:extLst>
      <p:ext uri="{BB962C8B-B14F-4D97-AF65-F5344CB8AC3E}">
        <p14:creationId xmlns:p14="http://schemas.microsoft.com/office/powerpoint/2010/main" val="976953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63807"/>
            <a:ext cx="7886700" cy="9937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3"/>
          </p:nvPr>
        </p:nvSpPr>
        <p:spPr>
          <a:xfrm>
            <a:off x="628650" y="4821849"/>
            <a:ext cx="7886700" cy="274637"/>
          </a:xfrm>
          <a:prstGeom prst="rect">
            <a:avLst/>
          </a:prstGeom>
        </p:spPr>
        <p:txBody>
          <a:bodyPr vert="horz" lIns="91440" tIns="45720" rIns="91440" bIns="45720" rtlCol="0" anchor="ctr"/>
          <a:lstStyle>
            <a:lvl1pPr algn="ctr">
              <a:defRPr sz="900" b="0" i="0">
                <a:solidFill>
                  <a:schemeClr val="bg2"/>
                </a:solidFill>
                <a:latin typeface="Arial" charset="0"/>
                <a:ea typeface="Arial" charset="0"/>
                <a:cs typeface="Arial" charset="0"/>
              </a:defRPr>
            </a:lvl1pPr>
          </a:lstStyle>
          <a:p>
            <a:r>
              <a:rPr lang="en-US"/>
              <a:t>Food and Farm Facts proudly brought to you by the American Farm Bureau Foundation for Agriculture</a:t>
            </a:r>
            <a:r>
              <a:rPr lang="en-US" baseline="30000"/>
              <a:t>®</a:t>
            </a:r>
            <a:endParaRPr lang="en-US" baseline="300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63807"/>
            <a:ext cx="7886700" cy="725731"/>
          </a:xfrm>
          <a:prstGeom prst="rect">
            <a:avLst/>
          </a:prstGeom>
        </p:spPr>
        <p:txBody>
          <a:bodyPr/>
          <a:lstStyle/>
          <a:p>
            <a:r>
              <a:rPr lang="en-US" dirty="0"/>
              <a:t>Click to edit Master </a:t>
            </a:r>
            <a:r>
              <a:rPr lang="en-US"/>
              <a:t>title style</a:t>
            </a:r>
            <a:endParaRPr lang="en-US" dirty="0"/>
          </a:p>
        </p:txBody>
      </p:sp>
      <p:sp>
        <p:nvSpPr>
          <p:cNvPr id="3" name="Content Placeholder 2"/>
          <p:cNvSpPr>
            <a:spLocks noGrp="1"/>
          </p:cNvSpPr>
          <p:nvPr>
            <p:ph idx="1"/>
          </p:nvPr>
        </p:nvSpPr>
        <p:spPr>
          <a:xfrm>
            <a:off x="628650" y="1504951"/>
            <a:ext cx="7886700" cy="3262312"/>
          </a:xfrm>
          <a:prstGeom prst="rect">
            <a:avLst/>
          </a:prstGeom>
          <a:effectLst>
            <a:outerShdw blurRad="50800" dist="76200" dir="2700000" algn="tl" rotWithShape="0">
              <a:prstClr val="black">
                <a:alpha val="40000"/>
              </a:prstClr>
            </a:outerShdw>
          </a:effectLst>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628650" y="4821849"/>
            <a:ext cx="7886700" cy="274637"/>
          </a:xfrm>
          <a:prstGeom prst="rect">
            <a:avLst/>
          </a:prstGeom>
        </p:spPr>
        <p:txBody>
          <a:bodyPr vert="horz" lIns="91440" tIns="45720" rIns="91440" bIns="45720" rtlCol="0" anchor="ctr"/>
          <a:lstStyle>
            <a:lvl1pPr algn="ctr">
              <a:defRPr sz="900" b="0" i="0">
                <a:solidFill>
                  <a:schemeClr val="bg2"/>
                </a:solidFill>
                <a:latin typeface="Arial" charset="0"/>
                <a:ea typeface="Arial" charset="0"/>
                <a:cs typeface="Arial" charset="0"/>
              </a:defRPr>
            </a:lvl1pPr>
          </a:lstStyle>
          <a:p>
            <a:r>
              <a:rPr lang="en-US"/>
              <a:t>Food and Farm Facts proudly brought to you by the American Farm Bureau Foundation for Agriculture</a:t>
            </a:r>
            <a:r>
              <a:rPr lang="en-US" baseline="30000"/>
              <a:t>®</a:t>
            </a:r>
            <a:endParaRPr lang="en-US" baseline="3000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hasCustomPrompt="1"/>
          </p:nvPr>
        </p:nvSpPr>
        <p:spPr>
          <a:xfrm>
            <a:off x="3887788" y="741363"/>
            <a:ext cx="4629150" cy="3654425"/>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p:cNvSpPr>
            <a:spLocks noGrp="1"/>
          </p:cNvSpPr>
          <p:nvPr>
            <p:ph type="ftr" sz="quarter" idx="3"/>
          </p:nvPr>
        </p:nvSpPr>
        <p:spPr>
          <a:xfrm>
            <a:off x="628650" y="4821849"/>
            <a:ext cx="7886700" cy="274637"/>
          </a:xfrm>
          <a:prstGeom prst="rect">
            <a:avLst/>
          </a:prstGeom>
        </p:spPr>
        <p:txBody>
          <a:bodyPr vert="horz" lIns="91440" tIns="45720" rIns="91440" bIns="45720" rtlCol="0" anchor="ctr"/>
          <a:lstStyle>
            <a:lvl1pPr algn="ctr">
              <a:defRPr sz="900" b="0" i="0">
                <a:solidFill>
                  <a:schemeClr val="bg2"/>
                </a:solidFill>
                <a:latin typeface="Arial" charset="0"/>
                <a:ea typeface="Arial" charset="0"/>
                <a:cs typeface="Arial" charset="0"/>
              </a:defRPr>
            </a:lvl1pPr>
          </a:lstStyle>
          <a:p>
            <a:r>
              <a:rPr lang="en-US"/>
              <a:t>Food and Farm Facts proudly brought to you by the American Farm Bureau Foundation for Agriculture</a:t>
            </a:r>
            <a:r>
              <a:rPr lang="en-US" baseline="30000"/>
              <a:t>®</a:t>
            </a:r>
            <a:endParaRPr lang="en-US" baseline="3000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33969" y="1480624"/>
            <a:ext cx="5830277" cy="1700238"/>
          </a:xfrm>
          <a:prstGeom prst="rect">
            <a:avLst/>
          </a:prstGeom>
        </p:spPr>
        <p:txBody>
          <a:bodyPr/>
          <a:lstStyle>
            <a:lvl1pPr>
              <a:lnSpc>
                <a:spcPct val="100000"/>
              </a:lnSpc>
              <a:defRPr sz="4000" b="1" i="0">
                <a:solidFill>
                  <a:srgbClr val="5C2C0A"/>
                </a:solidFill>
                <a:latin typeface="Arial Black" charset="0"/>
                <a:ea typeface="Arial Black" charset="0"/>
                <a:cs typeface="Arial Black" charset="0"/>
              </a:defRPr>
            </a:lvl1pPr>
          </a:lstStyle>
          <a:p>
            <a:r>
              <a:rPr lang="en-US" dirty="0"/>
              <a:t>CLICK TO EDIT MASTER TITLE STYLE</a:t>
            </a:r>
          </a:p>
        </p:txBody>
      </p:sp>
      <p:sp>
        <p:nvSpPr>
          <p:cNvPr id="6" name="Content Placeholder 5"/>
          <p:cNvSpPr>
            <a:spLocks noGrp="1"/>
          </p:cNvSpPr>
          <p:nvPr>
            <p:ph sz="quarter" idx="10"/>
          </p:nvPr>
        </p:nvSpPr>
        <p:spPr>
          <a:xfrm>
            <a:off x="3133725" y="3689595"/>
            <a:ext cx="5830888" cy="819150"/>
          </a:xfrm>
          <a:prstGeom prst="rect">
            <a:avLst/>
          </a:prstGeom>
        </p:spPr>
        <p:txBody>
          <a:bodyPr/>
          <a:lstStyle>
            <a:lvl1pPr>
              <a:defRPr b="0" i="1">
                <a:solidFill>
                  <a:schemeClr val="accent3">
                    <a:lumMod val="50000"/>
                  </a:schemeClr>
                </a:solidFill>
                <a:latin typeface="Arial" charset="0"/>
                <a:ea typeface="Arial" charset="0"/>
                <a:cs typeface="Arial" charset="0"/>
              </a:defRPr>
            </a:lvl1pPr>
          </a:lstStyle>
          <a:p>
            <a:pPr lvl="0"/>
            <a:r>
              <a:rPr lang="en-US" dirty="0"/>
              <a:t>Click to edit Master text styles</a:t>
            </a:r>
          </a:p>
        </p:txBody>
      </p:sp>
    </p:spTree>
    <p:extLst>
      <p:ext uri="{BB962C8B-B14F-4D97-AF65-F5344CB8AC3E}">
        <p14:creationId xmlns:p14="http://schemas.microsoft.com/office/powerpoint/2010/main" val="391215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b">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9723" y="1384913"/>
            <a:ext cx="7151077" cy="3546595"/>
          </a:xfrm>
          <a:prstGeom prst="rect">
            <a:avLst/>
          </a:prstGeom>
        </p:spPr>
        <p:txBody>
          <a:bodyPr/>
          <a:lstStyle>
            <a:lvl1pPr>
              <a:defRPr sz="2800" b="0" i="0" baseline="0">
                <a:solidFill>
                  <a:srgbClr val="452007"/>
                </a:solidFill>
                <a:latin typeface="Arial" charset="0"/>
                <a:ea typeface="Arial" charset="0"/>
                <a:cs typeface="Arial" charset="0"/>
              </a:defRPr>
            </a:lvl1pPr>
            <a:lvl2pPr>
              <a:defRPr sz="2100"/>
            </a:lvl2pPr>
            <a:lvl3pPr>
              <a:defRPr sz="1800" b="0" i="0">
                <a:solidFill>
                  <a:srgbClr val="452007"/>
                </a:solidFill>
                <a:latin typeface="Arial" charset="0"/>
                <a:ea typeface="Arial" charset="0"/>
                <a:cs typeface="Arial" charset="0"/>
              </a:defRPr>
            </a:lvl3pPr>
            <a:lvl4pPr>
              <a:defRPr sz="1500" b="0" i="0">
                <a:solidFill>
                  <a:srgbClr val="452007"/>
                </a:solidFill>
                <a:latin typeface="Arial" charset="0"/>
                <a:ea typeface="Arial" charset="0"/>
                <a:cs typeface="Arial" charset="0"/>
              </a:defRPr>
            </a:lvl4pPr>
            <a:lvl5pPr>
              <a:defRPr sz="1500" b="0" i="0">
                <a:solidFill>
                  <a:srgbClr val="452007"/>
                </a:solidFill>
                <a:latin typeface="Arial" charset="0"/>
                <a:ea typeface="Arial" charset="0"/>
                <a:cs typeface="Arial" charset="0"/>
              </a:defRPr>
            </a:lvl5pPr>
            <a:lvl6pPr>
              <a:defRPr sz="1500"/>
            </a:lvl6pPr>
            <a:lvl7pPr>
              <a:defRPr sz="1500"/>
            </a:lvl7pPr>
            <a:lvl8pPr>
              <a:defRPr sz="1500"/>
            </a:lvl8pPr>
            <a:lvl9pPr>
              <a:defRPr sz="1500"/>
            </a:lvl9pPr>
          </a:lstStyle>
          <a:p>
            <a:pPr lvl="0"/>
            <a:r>
              <a:rPr lang="en-US" dirty="0"/>
              <a:t>Click to edit Master text styles</a:t>
            </a:r>
            <a:br>
              <a:rPr lang="en-US" dirty="0"/>
            </a:br>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hasCustomPrompt="1"/>
          </p:nvPr>
        </p:nvSpPr>
        <p:spPr>
          <a:xfrm>
            <a:off x="1789723" y="391138"/>
            <a:ext cx="7151077" cy="993775"/>
          </a:xfrm>
          <a:prstGeom prst="rect">
            <a:avLst/>
          </a:prstGeom>
        </p:spPr>
        <p:txBody>
          <a:bodyPr vert="horz" lIns="91440" tIns="45720" rIns="91440" bIns="45720" rtlCol="0" anchor="ctr">
            <a:noAutofit/>
          </a:bodyPr>
          <a:lstStyle>
            <a:lvl1pPr>
              <a:lnSpc>
                <a:spcPct val="100000"/>
              </a:lnSpc>
              <a:defRPr sz="3500" b="1" i="0">
                <a:solidFill>
                  <a:srgbClr val="452007"/>
                </a:solidFill>
                <a:latin typeface="Arial" charset="0"/>
                <a:ea typeface="Arial" charset="0"/>
                <a:cs typeface="Arial" charset="0"/>
              </a:defRPr>
            </a:lvl1pPr>
          </a:lstStyle>
          <a:p>
            <a:r>
              <a:rPr lang="en-US" dirty="0"/>
              <a:t>CLICK TO EDIT MASTER TITLE STYLE</a:t>
            </a:r>
          </a:p>
        </p:txBody>
      </p:sp>
      <p:sp>
        <p:nvSpPr>
          <p:cNvPr id="10" name="Content Placeholder 6"/>
          <p:cNvSpPr>
            <a:spLocks noGrp="1"/>
          </p:cNvSpPr>
          <p:nvPr>
            <p:ph sz="quarter" idx="13" hasCustomPrompt="1"/>
          </p:nvPr>
        </p:nvSpPr>
        <p:spPr>
          <a:xfrm>
            <a:off x="78154" y="2414833"/>
            <a:ext cx="1406769" cy="476860"/>
          </a:xfrm>
          <a:prstGeom prst="rect">
            <a:avLst/>
          </a:prstGeom>
        </p:spPr>
        <p:txBody>
          <a:bodyPr anchor="ctr"/>
          <a:lstStyle>
            <a:lvl1pPr algn="ctr">
              <a:lnSpc>
                <a:spcPct val="100000"/>
              </a:lnSpc>
              <a:defRPr sz="1600" b="0" i="0">
                <a:solidFill>
                  <a:schemeClr val="bg1"/>
                </a:solidFill>
                <a:latin typeface="Arial" charset="0"/>
                <a:ea typeface="Arial" charset="0"/>
                <a:cs typeface="Arial" charset="0"/>
              </a:defRPr>
            </a:lvl1pPr>
          </a:lstStyle>
          <a:p>
            <a:pPr lvl="0"/>
            <a:r>
              <a:rPr lang="en-US" dirty="0"/>
              <a:t>SECTION</a:t>
            </a:r>
          </a:p>
          <a:p>
            <a:pPr lvl="0"/>
            <a:r>
              <a:rPr lang="en-US" dirty="0"/>
              <a:t>HEAD</a:t>
            </a:r>
          </a:p>
        </p:txBody>
      </p:sp>
    </p:spTree>
    <p:extLst>
      <p:ext uri="{BB962C8B-B14F-4D97-AF65-F5344CB8AC3E}">
        <p14:creationId xmlns:p14="http://schemas.microsoft.com/office/powerpoint/2010/main" val="105695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66276" y="241300"/>
            <a:ext cx="7018216" cy="993775"/>
          </a:xfrm>
          <a:prstGeom prst="rect">
            <a:avLst/>
          </a:prstGeom>
        </p:spPr>
        <p:txBody>
          <a:bodyPr/>
          <a:lstStyle>
            <a:lvl1pPr>
              <a:lnSpc>
                <a:spcPct val="100000"/>
              </a:lnSpc>
              <a:defRPr sz="3200" b="1" i="0">
                <a:solidFill>
                  <a:srgbClr val="5C2C0A"/>
                </a:solidFill>
                <a:latin typeface="Arial" charset="0"/>
                <a:ea typeface="Arial" charset="0"/>
                <a:cs typeface="Arial" charset="0"/>
              </a:defRPr>
            </a:lvl1pPr>
          </a:lstStyle>
          <a:p>
            <a:r>
              <a:rPr lang="en-US" dirty="0"/>
              <a:t>CLICK TO EDIT MASTER TEXT STYLE</a:t>
            </a:r>
          </a:p>
        </p:txBody>
      </p:sp>
      <p:sp>
        <p:nvSpPr>
          <p:cNvPr id="3" name="Content Placeholder 2"/>
          <p:cNvSpPr>
            <a:spLocks noGrp="1"/>
          </p:cNvSpPr>
          <p:nvPr>
            <p:ph sz="half" idx="1"/>
          </p:nvPr>
        </p:nvSpPr>
        <p:spPr>
          <a:xfrm>
            <a:off x="1766276" y="1370013"/>
            <a:ext cx="3415326" cy="3262312"/>
          </a:xfrm>
          <a:prstGeom prst="rect">
            <a:avLst/>
          </a:prstGeom>
        </p:spPr>
        <p:txBody>
          <a:bodyPr/>
          <a:lstStyle>
            <a:lvl1pPr>
              <a:defRPr b="0" i="0">
                <a:solidFill>
                  <a:srgbClr val="5C2C0A"/>
                </a:solidFill>
                <a:latin typeface="Arial" charset="0"/>
                <a:ea typeface="Arial" charset="0"/>
                <a:cs typeface="Arial" charset="0"/>
              </a:defRPr>
            </a:lvl1pPr>
            <a:lvl2pPr marL="557199" indent="-214308">
              <a:buFont typeface="Courier New" charset="0"/>
              <a:buChar char="o"/>
              <a:defRPr b="0" i="0">
                <a:solidFill>
                  <a:srgbClr val="5C2C0A"/>
                </a:solidFill>
                <a:latin typeface="Arial" charset="0"/>
                <a:ea typeface="Arial" charset="0"/>
                <a:cs typeface="Arial" charset="0"/>
              </a:defRPr>
            </a:lvl2pPr>
            <a:lvl3pPr marL="857228" indent="-171446">
              <a:buFont typeface="Arial" charset="0"/>
              <a:buChar char="•"/>
              <a:defRPr b="0" i="0">
                <a:solidFill>
                  <a:srgbClr val="5C2C0A"/>
                </a:solidFill>
                <a:latin typeface="Arial" charset="0"/>
                <a:ea typeface="Arial" charset="0"/>
                <a:cs typeface="Arial" charset="0"/>
              </a:defRPr>
            </a:lvl3pPr>
            <a:lvl4pPr>
              <a:defRPr b="0" i="0">
                <a:solidFill>
                  <a:srgbClr val="5C2C0A"/>
                </a:solidFill>
                <a:latin typeface="Arial" charset="0"/>
                <a:ea typeface="Arial" charset="0"/>
                <a:cs typeface="Arial" charset="0"/>
              </a:defRPr>
            </a:lvl4pPr>
            <a:lvl5pPr>
              <a:defRPr b="0" i="0">
                <a:solidFill>
                  <a:srgbClr val="5C2C0A"/>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53538" y="1370013"/>
            <a:ext cx="3430954" cy="3262312"/>
          </a:xfrm>
          <a:prstGeom prst="rect">
            <a:avLst/>
          </a:prstGeom>
        </p:spPr>
        <p:txBody>
          <a:bodyPr/>
          <a:lstStyle>
            <a:lvl1pPr>
              <a:defRPr b="0" i="0">
                <a:solidFill>
                  <a:srgbClr val="5C2C0A"/>
                </a:solidFill>
                <a:latin typeface="Arial" charset="0"/>
                <a:ea typeface="Arial" charset="0"/>
                <a:cs typeface="Arial" charset="0"/>
              </a:defRPr>
            </a:lvl1pPr>
            <a:lvl2pPr marL="685791" indent="-342900">
              <a:buFont typeface="Courier New" charset="0"/>
              <a:buChar char="o"/>
              <a:defRPr b="0" i="0">
                <a:solidFill>
                  <a:srgbClr val="5C2C0A"/>
                </a:solidFill>
                <a:latin typeface="Arial" charset="0"/>
                <a:ea typeface="Arial" charset="0"/>
                <a:cs typeface="Arial" charset="0"/>
              </a:defRPr>
            </a:lvl2pPr>
            <a:lvl3pPr>
              <a:defRPr b="0" i="0">
                <a:solidFill>
                  <a:srgbClr val="5C2C0A"/>
                </a:solidFill>
                <a:latin typeface="Arial" charset="0"/>
                <a:ea typeface="Arial" charset="0"/>
                <a:cs typeface="Arial" charset="0"/>
              </a:defRPr>
            </a:lvl3pPr>
            <a:lvl4pPr>
              <a:defRPr b="0" i="0">
                <a:solidFill>
                  <a:srgbClr val="5C2C0A"/>
                </a:solidFill>
                <a:latin typeface="Arial" charset="0"/>
                <a:ea typeface="Arial" charset="0"/>
                <a:cs typeface="Arial" charset="0"/>
              </a:defRPr>
            </a:lvl4pPr>
            <a:lvl5pPr>
              <a:defRPr b="0" i="0">
                <a:solidFill>
                  <a:srgbClr val="5C2C0A"/>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6727092" y="4767263"/>
            <a:ext cx="2057400" cy="274637"/>
          </a:xfrm>
          <a:prstGeom prst="rect">
            <a:avLst/>
          </a:prstGeom>
        </p:spPr>
        <p:txBody>
          <a:bodyPr/>
          <a:lstStyle>
            <a:lvl1pPr algn="r">
              <a:defRPr sz="1000" b="1" i="0">
                <a:solidFill>
                  <a:srgbClr val="5C2C0A"/>
                </a:solidFill>
                <a:latin typeface="Arial" charset="0"/>
                <a:ea typeface="Arial" charset="0"/>
                <a:cs typeface="Arial" charset="0"/>
              </a:defRPr>
            </a:lvl1pPr>
          </a:lstStyle>
          <a:p>
            <a:fld id="{97B68425-DB08-2841-8DA2-10EE5E3B47EC}" type="slidenum">
              <a:rPr lang="en-US" smtClean="0"/>
              <a:pPr/>
              <a:t>‹#›</a:t>
            </a:fld>
            <a:endParaRPr lang="en-US" dirty="0"/>
          </a:p>
        </p:txBody>
      </p:sp>
      <p:sp>
        <p:nvSpPr>
          <p:cNvPr id="7" name="Content Placeholder 6"/>
          <p:cNvSpPr>
            <a:spLocks noGrp="1"/>
          </p:cNvSpPr>
          <p:nvPr>
            <p:ph sz="quarter" idx="13" hasCustomPrompt="1"/>
          </p:nvPr>
        </p:nvSpPr>
        <p:spPr>
          <a:xfrm>
            <a:off x="78154" y="2414833"/>
            <a:ext cx="1406769" cy="476860"/>
          </a:xfrm>
          <a:prstGeom prst="rect">
            <a:avLst/>
          </a:prstGeom>
        </p:spPr>
        <p:txBody>
          <a:bodyPr anchor="ctr"/>
          <a:lstStyle>
            <a:lvl1pPr algn="ctr">
              <a:lnSpc>
                <a:spcPct val="100000"/>
              </a:lnSpc>
              <a:defRPr sz="1600" b="0" i="0">
                <a:solidFill>
                  <a:schemeClr val="bg1"/>
                </a:solidFill>
                <a:latin typeface="Arial" charset="0"/>
                <a:ea typeface="Arial" charset="0"/>
                <a:cs typeface="Arial" charset="0"/>
              </a:defRPr>
            </a:lvl1pPr>
          </a:lstStyle>
          <a:p>
            <a:pPr lvl="0"/>
            <a:r>
              <a:rPr lang="en-US" dirty="0"/>
              <a:t>SECTION</a:t>
            </a:r>
          </a:p>
          <a:p>
            <a:pPr lvl="0"/>
            <a:r>
              <a:rPr lang="en-US" dirty="0"/>
              <a:t>HEAD</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47838" y="342900"/>
            <a:ext cx="2949575" cy="1200150"/>
          </a:xfrm>
          <a:prstGeom prst="rect">
            <a:avLst/>
          </a:prstGeom>
        </p:spPr>
        <p:txBody>
          <a:bodyPr anchor="b"/>
          <a:lstStyle>
            <a:lvl1pPr>
              <a:lnSpc>
                <a:spcPct val="100000"/>
              </a:lnSpc>
              <a:defRPr sz="2800" b="1" i="0">
                <a:solidFill>
                  <a:srgbClr val="5C2C0A"/>
                </a:solidFill>
                <a:latin typeface="Arial" charset="0"/>
                <a:ea typeface="Arial" charset="0"/>
                <a:cs typeface="Arial" charset="0"/>
              </a:defRPr>
            </a:lvl1pPr>
          </a:lstStyle>
          <a:p>
            <a:r>
              <a:rPr lang="en-US" dirty="0"/>
              <a:t>Click to edit Master title style</a:t>
            </a:r>
          </a:p>
        </p:txBody>
      </p:sp>
      <p:sp>
        <p:nvSpPr>
          <p:cNvPr id="3" name="Picture Placeholder 2"/>
          <p:cNvSpPr>
            <a:spLocks noGrp="1"/>
          </p:cNvSpPr>
          <p:nvPr>
            <p:ph type="pic" idx="1" hasCustomPrompt="1"/>
          </p:nvPr>
        </p:nvSpPr>
        <p:spPr>
          <a:xfrm>
            <a:off x="4978399" y="342901"/>
            <a:ext cx="3774831" cy="4059238"/>
          </a:xfrm>
          <a:prstGeom prst="rect">
            <a:avLst/>
          </a:prstGeom>
        </p:spPr>
        <p:txBody>
          <a:bodyPr anchor="ctr"/>
          <a:lstStyle>
            <a:lvl1pPr marL="0" indent="0" algn="ctr">
              <a:buNone/>
              <a:defRPr sz="3200" b="0" i="0" baseline="0">
                <a:solidFill>
                  <a:srgbClr val="5C2C0A"/>
                </a:solidFill>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b="0" i="0" dirty="0">
                <a:latin typeface="Arial" charset="0"/>
                <a:ea typeface="Arial" charset="0"/>
                <a:cs typeface="Arial" charset="0"/>
              </a:rPr>
              <a:t>Place picture here</a:t>
            </a:r>
            <a:endParaRPr lang="en-US" dirty="0"/>
          </a:p>
        </p:txBody>
      </p:sp>
      <p:sp>
        <p:nvSpPr>
          <p:cNvPr id="4" name="Text Placeholder 3"/>
          <p:cNvSpPr>
            <a:spLocks noGrp="1"/>
          </p:cNvSpPr>
          <p:nvPr>
            <p:ph type="body" sz="half" idx="2"/>
          </p:nvPr>
        </p:nvSpPr>
        <p:spPr>
          <a:xfrm>
            <a:off x="1747838" y="1543050"/>
            <a:ext cx="2949575" cy="2859088"/>
          </a:xfrm>
          <a:prstGeom prst="rect">
            <a:avLst/>
          </a:prstGeom>
        </p:spPr>
        <p:txBody>
          <a:bodyPr/>
          <a:lstStyle>
            <a:lvl1pPr marL="0" indent="0">
              <a:buNone/>
              <a:defRPr sz="1600" b="0" i="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5"/>
          <p:cNvSpPr>
            <a:spLocks noGrp="1"/>
          </p:cNvSpPr>
          <p:nvPr>
            <p:ph type="sldNum" sz="quarter" idx="12"/>
          </p:nvPr>
        </p:nvSpPr>
        <p:spPr>
          <a:xfrm>
            <a:off x="628650" y="4767263"/>
            <a:ext cx="2057400" cy="274637"/>
          </a:xfrm>
          <a:prstGeom prst="rect">
            <a:avLst/>
          </a:prstGeom>
        </p:spPr>
        <p:txBody>
          <a:bodyPr/>
          <a:lstStyle>
            <a:lvl1pPr>
              <a:defRPr sz="1000" b="1" i="0">
                <a:solidFill>
                  <a:schemeClr val="accent6">
                    <a:lumMod val="50000"/>
                  </a:schemeClr>
                </a:solidFill>
                <a:latin typeface="Arial" charset="0"/>
                <a:ea typeface="Arial" charset="0"/>
                <a:cs typeface="Arial" charset="0"/>
              </a:defRPr>
            </a:lvl1pPr>
          </a:lstStyle>
          <a:p>
            <a:fld id="{97B68425-DB08-2841-8DA2-10EE5E3B47E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Footer Placeholder 4"/>
          <p:cNvSpPr>
            <a:spLocks noGrp="1"/>
          </p:cNvSpPr>
          <p:nvPr>
            <p:ph type="ftr" sz="quarter" idx="3"/>
          </p:nvPr>
        </p:nvSpPr>
        <p:spPr>
          <a:xfrm>
            <a:off x="628650" y="4767263"/>
            <a:ext cx="7886700" cy="274637"/>
          </a:xfrm>
          <a:prstGeom prst="rect">
            <a:avLst/>
          </a:prstGeom>
        </p:spPr>
        <p:txBody>
          <a:bodyPr vert="horz" lIns="91440" tIns="45720" rIns="91440" bIns="45720" rtlCol="0" anchor="ctr"/>
          <a:lstStyle>
            <a:lvl1pPr algn="ctr">
              <a:defRPr sz="900" b="0" i="0">
                <a:solidFill>
                  <a:schemeClr val="accent6">
                    <a:lumMod val="50000"/>
                  </a:schemeClr>
                </a:solidFill>
                <a:latin typeface="Arial" charset="0"/>
                <a:ea typeface="Arial" charset="0"/>
                <a:cs typeface="Arial" charset="0"/>
              </a:defRPr>
            </a:lvl1pPr>
          </a:lstStyle>
          <a:p>
            <a:r>
              <a:rPr lang="en-US" dirty="0"/>
              <a:t>Food and Farm Facts proudly brought to you by the American Farm Bureau Foundation for Agriculture</a:t>
            </a:r>
            <a:r>
              <a:rPr lang="en-US" baseline="30000" dirty="0"/>
              <a:t>®</a:t>
            </a:r>
          </a:p>
        </p:txBody>
      </p:sp>
    </p:spTree>
    <p:extLst>
      <p:ext uri="{BB962C8B-B14F-4D97-AF65-F5344CB8AC3E}">
        <p14:creationId xmlns:p14="http://schemas.microsoft.com/office/powerpoint/2010/main" val="1732658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63807"/>
            <a:ext cx="7886700" cy="725731"/>
          </a:xfrm>
          <a:prstGeom prst="rect">
            <a:avLst/>
          </a:prstGeom>
        </p:spPr>
        <p:txBody>
          <a:bodyPr/>
          <a:lstStyle/>
          <a:p>
            <a:r>
              <a:rPr lang="en-US" dirty="0"/>
              <a:t>Click to edit Master </a:t>
            </a:r>
            <a:r>
              <a:rPr lang="en-US"/>
              <a:t>title style</a:t>
            </a:r>
            <a:endParaRPr lang="en-US" dirty="0"/>
          </a:p>
        </p:txBody>
      </p:sp>
      <p:sp>
        <p:nvSpPr>
          <p:cNvPr id="3" name="Content Placeholder 2"/>
          <p:cNvSpPr>
            <a:spLocks noGrp="1"/>
          </p:cNvSpPr>
          <p:nvPr>
            <p:ph idx="1"/>
          </p:nvPr>
        </p:nvSpPr>
        <p:spPr>
          <a:xfrm>
            <a:off x="628650" y="1504951"/>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28650" y="4767263"/>
            <a:ext cx="2057400" cy="274637"/>
          </a:xfrm>
          <a:prstGeom prst="rect">
            <a:avLst/>
          </a:prstGeom>
        </p:spPr>
        <p:txBody>
          <a:bodyPr/>
          <a:lstStyle>
            <a:lvl1pPr>
              <a:defRPr sz="1000" b="1" i="0">
                <a:solidFill>
                  <a:schemeClr val="accent6">
                    <a:lumMod val="50000"/>
                  </a:schemeClr>
                </a:solidFill>
                <a:latin typeface="Arial" charset="0"/>
                <a:ea typeface="Arial" charset="0"/>
                <a:cs typeface="Arial" charset="0"/>
              </a:defRPr>
            </a:lvl1pPr>
          </a:lstStyle>
          <a:p>
            <a:fld id="{97B68425-DB08-2841-8DA2-10EE5E3B47EC}" type="slidenum">
              <a:rPr lang="en-US" smtClean="0"/>
              <a:pPr/>
              <a:t>‹#›</a:t>
            </a:fld>
            <a:endParaRPr lang="en-US" dirty="0"/>
          </a:p>
        </p:txBody>
      </p:sp>
    </p:spTree>
    <p:extLst>
      <p:ext uri="{BB962C8B-B14F-4D97-AF65-F5344CB8AC3E}">
        <p14:creationId xmlns:p14="http://schemas.microsoft.com/office/powerpoint/2010/main" val="91517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63807"/>
            <a:ext cx="7886700" cy="9937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628650" y="4767263"/>
            <a:ext cx="2057400" cy="274637"/>
          </a:xfrm>
          <a:prstGeom prst="rect">
            <a:avLst/>
          </a:prstGeom>
        </p:spPr>
        <p:txBody>
          <a:bodyPr/>
          <a:lstStyle>
            <a:lvl1pPr>
              <a:defRPr sz="1000" b="1" i="0">
                <a:solidFill>
                  <a:schemeClr val="accent6">
                    <a:lumMod val="50000"/>
                  </a:schemeClr>
                </a:solidFill>
                <a:latin typeface="Arial" charset="0"/>
                <a:ea typeface="Arial" charset="0"/>
                <a:cs typeface="Arial" charset="0"/>
              </a:defRPr>
            </a:lvl1pPr>
          </a:lstStyle>
          <a:p>
            <a:fld id="{97B68425-DB08-2841-8DA2-10EE5E3B47EC}" type="slidenum">
              <a:rPr lang="en-US" smtClean="0"/>
              <a:pPr/>
              <a:t>‹#›</a:t>
            </a:fld>
            <a:endParaRPr lang="en-US" dirty="0"/>
          </a:p>
        </p:txBody>
      </p:sp>
    </p:spTree>
    <p:extLst>
      <p:ext uri="{BB962C8B-B14F-4D97-AF65-F5344CB8AC3E}">
        <p14:creationId xmlns:p14="http://schemas.microsoft.com/office/powerpoint/2010/main" val="1759007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hasCustomPrompt="1"/>
          </p:nvPr>
        </p:nvSpPr>
        <p:spPr>
          <a:xfrm>
            <a:off x="3887788" y="741363"/>
            <a:ext cx="4629150" cy="3654425"/>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p:cNvSpPr>
            <a:spLocks noGrp="1"/>
          </p:cNvSpPr>
          <p:nvPr>
            <p:ph type="sldNum" sz="quarter" idx="12"/>
          </p:nvPr>
        </p:nvSpPr>
        <p:spPr>
          <a:xfrm>
            <a:off x="628650" y="4767263"/>
            <a:ext cx="2057400" cy="274637"/>
          </a:xfrm>
          <a:prstGeom prst="rect">
            <a:avLst/>
          </a:prstGeom>
        </p:spPr>
        <p:txBody>
          <a:bodyPr/>
          <a:lstStyle>
            <a:lvl1pPr>
              <a:defRPr sz="1000" b="1" i="0">
                <a:solidFill>
                  <a:schemeClr val="accent6">
                    <a:lumMod val="50000"/>
                  </a:schemeClr>
                </a:solidFill>
                <a:latin typeface="Arial" charset="0"/>
                <a:ea typeface="Arial" charset="0"/>
                <a:cs typeface="Arial" charset="0"/>
              </a:defRPr>
            </a:lvl1pPr>
          </a:lstStyle>
          <a:p>
            <a:fld id="{97B68425-DB08-2841-8DA2-10EE5E3B47EC}" type="slidenum">
              <a:rPr lang="en-US" smtClean="0"/>
              <a:pPr/>
              <a:t>‹#›</a:t>
            </a:fld>
            <a:endParaRPr lang="en-US" dirty="0"/>
          </a:p>
        </p:txBody>
      </p:sp>
    </p:spTree>
    <p:extLst>
      <p:ext uri="{BB962C8B-B14F-4D97-AF65-F5344CB8AC3E}">
        <p14:creationId xmlns:p14="http://schemas.microsoft.com/office/powerpoint/2010/main" val="1064619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016000"/>
            <a:ext cx="9198708" cy="1699971"/>
          </a:xfrm>
          <a:prstGeom prst="rect">
            <a:avLst/>
          </a:prstGeom>
          <a:noFill/>
          <a:effectLst>
            <a:outerShdw blurRad="25400" dist="50800" dir="2700000" algn="tl" rotWithShape="0">
              <a:srgbClr val="452007">
                <a:alpha val="86000"/>
              </a:srgbClr>
            </a:outerShdw>
          </a:effectLst>
        </p:spPr>
        <p:txBody>
          <a:bodyPr/>
          <a:lstStyle>
            <a:lvl1pPr>
              <a:defRPr sz="4800"/>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0" y="2715971"/>
            <a:ext cx="9144000" cy="605203"/>
          </a:xfrm>
          <a:prstGeom prst="rect">
            <a:avLst/>
          </a:prstGeom>
          <a:solidFill>
            <a:srgbClr val="5C2C0A">
              <a:alpha val="45000"/>
            </a:srgbClr>
          </a:solidFill>
        </p:spPr>
        <p:txBody>
          <a:bodyPr/>
          <a:lstStyle>
            <a:lvl1pPr marL="0" indent="0" algn="ctr">
              <a:buNone/>
              <a:defRPr b="0" i="1">
                <a:solidFill>
                  <a:schemeClr val="bg2"/>
                </a:solidFill>
                <a:latin typeface="Arial" charset="0"/>
                <a:ea typeface="Arial" charset="0"/>
                <a:cs typeface="Arial"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Master subtitle style</a:t>
            </a:r>
          </a:p>
        </p:txBody>
      </p:sp>
      <p:sp>
        <p:nvSpPr>
          <p:cNvPr id="7" name="Footer Placeholder 4"/>
          <p:cNvSpPr txBox="1">
            <a:spLocks/>
          </p:cNvSpPr>
          <p:nvPr userDrawn="1"/>
        </p:nvSpPr>
        <p:spPr>
          <a:xfrm>
            <a:off x="628650" y="4767263"/>
            <a:ext cx="7886700" cy="274637"/>
          </a:xfrm>
          <a:prstGeom prst="rect">
            <a:avLst/>
          </a:prstGeom>
        </p:spPr>
        <p:txBody>
          <a:bodyPr vert="horz" lIns="91440" tIns="45720" rIns="91440" bIns="45720" rtlCol="0" anchor="ctr"/>
          <a:lstStyle>
            <a:defPPr>
              <a:defRPr lang="en-US"/>
            </a:defPPr>
            <a:lvl1pPr marL="0" algn="ctr" defTabSz="914400" rtl="0" eaLnBrk="1" latinLnBrk="0" hangingPunct="1">
              <a:defRPr sz="900" b="0" i="0" kern="1200">
                <a:solidFill>
                  <a:schemeClr val="accent6">
                    <a:lumMod val="50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solidFill>
              </a:rPr>
              <a:t>Food and Farm Facts proudly brought to you by the American Farm Bureau Foundation for Agriculture</a:t>
            </a:r>
            <a:r>
              <a:rPr lang="en-US" baseline="30000" dirty="0">
                <a:solidFill>
                  <a:schemeClr val="bg2"/>
                </a:solidFill>
              </a:rPr>
              <a:t>®</a:t>
            </a:r>
          </a:p>
        </p:txBody>
      </p:sp>
    </p:spTree>
    <p:extLst>
      <p:ext uri="{BB962C8B-B14F-4D97-AF65-F5344CB8AC3E}">
        <p14:creationId xmlns:p14="http://schemas.microsoft.com/office/powerpoint/2010/main" val="4122180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alphaModFix amt="70000"/>
            <a:extLst>
              <a:ext uri="{28A0092B-C50C-407E-A947-70E740481C1C}">
                <a14:useLocalDpi xmlns:a14="http://schemas.microsoft.com/office/drawing/2010/main" val="0"/>
              </a:ext>
            </a:extLst>
          </a:blip>
          <a:stretch>
            <a:fillRect/>
          </a:stretch>
        </p:blipFill>
        <p:spPr>
          <a:xfrm>
            <a:off x="288193" y="4190234"/>
            <a:ext cx="954453" cy="877065"/>
          </a:xfrm>
          <a:prstGeom prst="rect">
            <a:avLst/>
          </a:prstGeom>
        </p:spPr>
      </p:pic>
    </p:spTree>
    <p:extLst>
      <p:ext uri="{BB962C8B-B14F-4D97-AF65-F5344CB8AC3E}">
        <p14:creationId xmlns:p14="http://schemas.microsoft.com/office/powerpoint/2010/main" val="2190225297"/>
      </p:ext>
    </p:extLst>
  </p:cSld>
  <p:clrMap bg1="lt1" tx1="dk1" bg2="lt2" tx2="dk2" accent1="accent1" accent2="accent2" accent3="accent3" accent4="accent4" accent5="accent5" accent6="accent6" hlink="hlink" folHlink="folHlink"/>
  <p:sldLayoutIdLst>
    <p:sldLayoutId id="2147483679" r:id="rId1"/>
    <p:sldLayoutId id="2147483675" r:id="rId2"/>
    <p:sldLayoutId id="2147483694" r:id="rId3"/>
    <p:sldLayoutId id="2147483698" r:id="rId4"/>
  </p:sldLayoutIdLst>
  <p:txStyles>
    <p:titleStyle>
      <a:lvl1pPr algn="l" defTabSz="342892" rtl="0" eaLnBrk="1" latinLnBrk="0" hangingPunct="1">
        <a:lnSpc>
          <a:spcPts val="6000"/>
        </a:lnSpc>
        <a:spcBef>
          <a:spcPct val="0"/>
        </a:spcBef>
        <a:buNone/>
        <a:defRPr sz="3600" b="1" i="0" kern="1200">
          <a:solidFill>
            <a:schemeClr val="bg1">
              <a:lumMod val="95000"/>
            </a:schemeClr>
          </a:solidFill>
          <a:effectLst>
            <a:outerShdw blurRad="50800" dist="38100" dir="2700000" algn="tl" rotWithShape="0">
              <a:prstClr val="black">
                <a:alpha val="40000"/>
              </a:prstClr>
            </a:outerShdw>
          </a:effectLst>
          <a:latin typeface="Arial Narrow"/>
          <a:ea typeface="+mj-ea"/>
          <a:cs typeface="Arial Narrow"/>
        </a:defRPr>
      </a:lvl1pPr>
    </p:titleStyle>
    <p:bodyStyle>
      <a:lvl1pPr marL="0" indent="0" algn="l" defTabSz="342892" rtl="0" eaLnBrk="1" latinLnBrk="0" hangingPunct="1">
        <a:spcBef>
          <a:spcPct val="20000"/>
        </a:spcBef>
        <a:buFontTx/>
        <a:buNone/>
        <a:defRPr sz="2400" kern="1200">
          <a:solidFill>
            <a:schemeClr val="tx1"/>
          </a:solidFill>
          <a:latin typeface="Salamander Script"/>
          <a:ea typeface="+mn-ea"/>
          <a:cs typeface="Salamander Script"/>
        </a:defRPr>
      </a:lvl1pPr>
      <a:lvl2pPr marL="557199" indent="-214308" algn="l" defTabSz="342892" rtl="0" eaLnBrk="1" latinLnBrk="0" hangingPunct="1">
        <a:spcBef>
          <a:spcPct val="20000"/>
        </a:spcBef>
        <a:buFont typeface="Arial"/>
        <a:buChar char="–"/>
        <a:defRPr sz="2100" kern="1200">
          <a:solidFill>
            <a:schemeClr val="tx1"/>
          </a:solidFill>
          <a:latin typeface="Arial Narrow"/>
          <a:ea typeface="+mn-ea"/>
          <a:cs typeface="Arial Narrow"/>
        </a:defRPr>
      </a:lvl2pPr>
      <a:lvl3pPr marL="857228" indent="-171446" algn="l" defTabSz="342892" rtl="0" eaLnBrk="1" latinLnBrk="0" hangingPunct="1">
        <a:spcBef>
          <a:spcPct val="20000"/>
        </a:spcBef>
        <a:buFont typeface="Arial"/>
        <a:buChar char="•"/>
        <a:defRPr sz="1800" kern="1200">
          <a:solidFill>
            <a:schemeClr val="tx1"/>
          </a:solidFill>
          <a:latin typeface="Arial Narrow"/>
          <a:ea typeface="+mn-ea"/>
          <a:cs typeface="Arial Narrow"/>
        </a:defRPr>
      </a:lvl3pPr>
      <a:lvl4pPr marL="1200120" indent="-171446" algn="l" defTabSz="342892" rtl="0" eaLnBrk="1" latinLnBrk="0" hangingPunct="1">
        <a:spcBef>
          <a:spcPct val="20000"/>
        </a:spcBef>
        <a:buFont typeface="Arial"/>
        <a:buChar char="–"/>
        <a:defRPr sz="1500" kern="1200">
          <a:solidFill>
            <a:schemeClr val="tx1"/>
          </a:solidFill>
          <a:latin typeface="Arial Narrow"/>
          <a:ea typeface="+mn-ea"/>
          <a:cs typeface="Arial Narrow"/>
        </a:defRPr>
      </a:lvl4pPr>
      <a:lvl5pPr marL="1543012" indent="-171446" algn="l" defTabSz="342892" rtl="0" eaLnBrk="1" latinLnBrk="0" hangingPunct="1">
        <a:spcBef>
          <a:spcPct val="20000"/>
        </a:spcBef>
        <a:buFont typeface="Arial"/>
        <a:buChar char="»"/>
        <a:defRPr sz="1500" kern="1200">
          <a:solidFill>
            <a:schemeClr val="tx1"/>
          </a:solidFill>
          <a:latin typeface="Arial Narrow"/>
          <a:ea typeface="+mn-ea"/>
          <a:cs typeface="Arial Narrow"/>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628650" y="4767263"/>
            <a:ext cx="7886700" cy="274637"/>
          </a:xfrm>
          <a:prstGeom prst="rect">
            <a:avLst/>
          </a:prstGeom>
        </p:spPr>
        <p:txBody>
          <a:bodyPr vert="horz" lIns="91440" tIns="45720" rIns="91440" bIns="45720" rtlCol="0" anchor="ctr"/>
          <a:lstStyle>
            <a:lvl1pPr algn="ctr">
              <a:defRPr sz="900" b="0" i="0">
                <a:solidFill>
                  <a:schemeClr val="accent6">
                    <a:lumMod val="50000"/>
                  </a:schemeClr>
                </a:solidFill>
                <a:latin typeface="Arial" charset="0"/>
                <a:ea typeface="Arial" charset="0"/>
                <a:cs typeface="Arial" charset="0"/>
              </a:defRPr>
            </a:lvl1pPr>
          </a:lstStyle>
          <a:p>
            <a:r>
              <a:rPr lang="en-US" dirty="0"/>
              <a:t>Food and Farm Facts proudly brought to you by the American Farm Bureau Foundation for Agriculture</a:t>
            </a:r>
            <a:r>
              <a:rPr lang="en-US" baseline="30000" dirty="0"/>
              <a:t>®</a:t>
            </a:r>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93" r:id="rId4"/>
  </p:sldLayoutIdLst>
  <p:txStyles>
    <p:titleStyle>
      <a:lvl1pPr algn="l" defTabSz="914400" rtl="0" eaLnBrk="1" latinLnBrk="0" hangingPunct="1">
        <a:lnSpc>
          <a:spcPct val="90000"/>
        </a:lnSpc>
        <a:spcBef>
          <a:spcPct val="0"/>
        </a:spcBef>
        <a:buNone/>
        <a:defRPr sz="3600" b="1" i="0" kern="1200">
          <a:solidFill>
            <a:schemeClr val="accent6">
              <a:lumMod val="75000"/>
            </a:schemeClr>
          </a:solidFill>
          <a:latin typeface="Arial Black" charset="0"/>
          <a:ea typeface="Arial Black" charset="0"/>
          <a:cs typeface="Arial Black" charset="0"/>
        </a:defRPr>
      </a:lvl1pPr>
    </p:titleStyle>
    <p:bodyStyle>
      <a:lvl1pPr marL="228600" indent="-228600" algn="l" defTabSz="914400" rtl="0" eaLnBrk="1" latinLnBrk="0" hangingPunct="1">
        <a:lnSpc>
          <a:spcPct val="90000"/>
        </a:lnSpc>
        <a:spcBef>
          <a:spcPts val="1000"/>
        </a:spcBef>
        <a:buClr>
          <a:srgbClr val="92D050"/>
        </a:buClr>
        <a:buFont typeface="Arial"/>
        <a:buChar char="•"/>
        <a:defRPr sz="2800" b="0" i="0" kern="1200">
          <a:solidFill>
            <a:schemeClr val="accent6">
              <a:lumMod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accent6">
              <a:lumMod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6">
              <a:lumMod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6">
              <a:lumMod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6">
              <a:lumMod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1" name="Footer Placeholder 4"/>
          <p:cNvSpPr>
            <a:spLocks noGrp="1"/>
          </p:cNvSpPr>
          <p:nvPr>
            <p:ph type="ftr" sz="quarter" idx="3"/>
          </p:nvPr>
        </p:nvSpPr>
        <p:spPr>
          <a:xfrm>
            <a:off x="628650" y="4767263"/>
            <a:ext cx="7886700" cy="274637"/>
          </a:xfrm>
          <a:prstGeom prst="rect">
            <a:avLst/>
          </a:prstGeom>
        </p:spPr>
        <p:txBody>
          <a:bodyPr vert="horz" lIns="91440" tIns="45720" rIns="91440" bIns="45720" rtlCol="0" anchor="ctr"/>
          <a:lstStyle>
            <a:lvl1pPr algn="ctr">
              <a:defRPr sz="900" b="0" i="0">
                <a:solidFill>
                  <a:schemeClr val="bg2"/>
                </a:solidFill>
                <a:latin typeface="Arial" charset="0"/>
                <a:ea typeface="Arial" charset="0"/>
                <a:cs typeface="Arial" charset="0"/>
              </a:defRPr>
            </a:lvl1pPr>
          </a:lstStyle>
          <a:p>
            <a:r>
              <a:rPr lang="en-US"/>
              <a:t>Food and Farm Facts proudly brought to you by the American Farm Bureau Foundation for Agriculture</a:t>
            </a:r>
            <a:r>
              <a:rPr lang="en-US" baseline="30000"/>
              <a:t>®</a:t>
            </a:r>
            <a:endParaRPr lang="en-US" baseline="30000" dirty="0"/>
          </a:p>
        </p:txBody>
      </p:sp>
    </p:spTree>
    <p:extLst>
      <p:ext uri="{BB962C8B-B14F-4D97-AF65-F5344CB8AC3E}">
        <p14:creationId xmlns:p14="http://schemas.microsoft.com/office/powerpoint/2010/main" val="1189827588"/>
      </p:ext>
    </p:extLst>
  </p:cSld>
  <p:clrMap bg1="lt1" tx1="dk1" bg2="lt2" tx2="dk2" accent1="accent1" accent2="accent2" accent3="accent3" accent4="accent4" accent5="accent5" accent6="accent6" hlink="hlink" folHlink="folHlink"/>
  <p:sldLayoutIdLst>
    <p:sldLayoutId id="2147483677" r:id="rId1"/>
    <p:sldLayoutId id="2147483697" r:id="rId2"/>
    <p:sldLayoutId id="2147483695" r:id="rId3"/>
    <p:sldLayoutId id="2147483696" r:id="rId4"/>
    <p:sldLayoutId id="2147483738" r:id="rId5"/>
  </p:sldLayoutIdLst>
  <p:txStyles>
    <p:titleStyle>
      <a:lvl1pPr algn="ctr" defTabSz="342892" rtl="0" eaLnBrk="1" latinLnBrk="0" hangingPunct="1">
        <a:spcBef>
          <a:spcPct val="0"/>
        </a:spcBef>
        <a:buNone/>
        <a:defRPr sz="3300" b="1" i="0" kern="1200">
          <a:solidFill>
            <a:schemeClr val="bg2"/>
          </a:solidFill>
          <a:latin typeface="Arial Black" charset="0"/>
          <a:ea typeface="Arial Black" charset="0"/>
          <a:cs typeface="Arial Black" charset="0"/>
        </a:defRPr>
      </a:lvl1pPr>
    </p:titleStyle>
    <p:bodyStyle>
      <a:lvl1pPr marL="257168" indent="-257168" algn="l" defTabSz="342892" rtl="0" eaLnBrk="1" latinLnBrk="0" hangingPunct="1">
        <a:spcBef>
          <a:spcPct val="20000"/>
        </a:spcBef>
        <a:buFont typeface="Arial"/>
        <a:buChar char="•"/>
        <a:defRPr sz="2400" kern="1200">
          <a:solidFill>
            <a:schemeClr val="bg2"/>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bg2"/>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bg2"/>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bg2"/>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bg2"/>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www.publicdomainpictures.net/view-image.php?image=63743&amp;picture=old-wood-texture&amp;large=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www.publicdomainpictures.net/view-image.php?image=63743&amp;picture=old-wood-texture&amp;large=1"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jpg"/><Relationship Id="rId7"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hyperlink" Target="http://www.publicdomainpictures.net/view-image.php?image=63743&amp;picture=old-wood-texture&amp;large=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www.publicdomainpictures.net/view-image.php?image=63743&amp;picture=old-wood-texture&amp;large=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www.publicdomainpictures.net/view-image.php?image=63743&amp;picture=old-wood-texture&amp;large=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www.publicdomainpictures.net/view-image.php?image=63743&amp;picture=old-wood-texture&amp;large=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www.publicdomainpictures.net/view-image.php?image=63743&amp;picture=old-wood-texture&amp;large=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www.publicdomainpictures.net/view-image.php?image=63743&amp;picture=old-wood-texture&amp;large=1"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2000"/>
            <a:lum/>
          </a:blip>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6827">
            <a:off x="2995066" y="300318"/>
            <a:ext cx="3400826" cy="4401069"/>
          </a:xfrm>
          <a:prstGeom prst="rect">
            <a:avLst/>
          </a:prstGeom>
          <a:effectLst>
            <a:outerShdw blurRad="50800" dist="76200" dir="2700000" algn="tl" rotWithShape="0">
              <a:prstClr val="black">
                <a:alpha val="40000"/>
              </a:prstClr>
            </a:outerShdw>
          </a:effectLst>
        </p:spPr>
      </p:pic>
      <p:pic>
        <p:nvPicPr>
          <p:cNvPr id="3" name="Picture 2">
            <a:extLst>
              <a:ext uri="{FF2B5EF4-FFF2-40B4-BE49-F238E27FC236}">
                <a16:creationId xmlns:a16="http://schemas.microsoft.com/office/drawing/2014/main" id="{2E1399F2-5523-4517-A772-48351EA08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646" y="-296497"/>
            <a:ext cx="2617666" cy="2617666"/>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957A284C-3981-40E5-BF20-EA34DD535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5139" y="4150297"/>
            <a:ext cx="1351811" cy="993203"/>
          </a:xfrm>
          <a:prstGeom prst="rect">
            <a:avLst/>
          </a:prstGeom>
        </p:spPr>
      </p:pic>
    </p:spTree>
    <p:extLst>
      <p:ext uri="{BB962C8B-B14F-4D97-AF65-F5344CB8AC3E}">
        <p14:creationId xmlns:p14="http://schemas.microsoft.com/office/powerpoint/2010/main" val="190583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889238" y="1105268"/>
            <a:ext cx="7365519" cy="1466482"/>
          </a:xfrm>
          <a:noFill/>
          <a:effectLst/>
        </p:spPr>
        <p:txBody>
          <a:bodyPr anchor="ctr"/>
          <a:lstStyle/>
          <a:p>
            <a:pPr algn="l"/>
            <a:r>
              <a:rPr lang="en-US" sz="4400" i="1" dirty="0">
                <a:solidFill>
                  <a:schemeClr val="bg1"/>
                </a:solidFill>
              </a:rPr>
              <a:t>California has the most farms in the U.S.</a:t>
            </a:r>
            <a:br>
              <a:rPr lang="en-US" sz="4400" i="1" dirty="0">
                <a:solidFill>
                  <a:schemeClr val="bg1"/>
                </a:solidFill>
              </a:rPr>
            </a:br>
            <a:endParaRPr lang="en-US" sz="4400" baseline="30000" dirty="0">
              <a:solidFill>
                <a:schemeClr val="bg1"/>
              </a:solidFill>
            </a:endParaRPr>
          </a:p>
        </p:txBody>
      </p:sp>
      <p:pic>
        <p:nvPicPr>
          <p:cNvPr id="6" name="Picture 5">
            <a:extLst>
              <a:ext uri="{FF2B5EF4-FFF2-40B4-BE49-F238E27FC236}">
                <a16:creationId xmlns:a16="http://schemas.microsoft.com/office/drawing/2014/main" id="{ED95E8D0-E195-4BAB-9796-9A8A819A36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131" y="3617645"/>
            <a:ext cx="1764869" cy="1764869"/>
          </a:xfrm>
          <a:prstGeom prst="rect">
            <a:avLst/>
          </a:prstGeom>
        </p:spPr>
      </p:pic>
      <p:sp>
        <p:nvSpPr>
          <p:cNvPr id="3" name="Rectangle 2">
            <a:extLst>
              <a:ext uri="{FF2B5EF4-FFF2-40B4-BE49-F238E27FC236}">
                <a16:creationId xmlns:a16="http://schemas.microsoft.com/office/drawing/2014/main" id="{447CDC4E-88AC-43C3-8E85-8FCA8B7A51A0}"/>
              </a:ext>
            </a:extLst>
          </p:cNvPr>
          <p:cNvSpPr/>
          <p:nvPr/>
        </p:nvSpPr>
        <p:spPr>
          <a:xfrm>
            <a:off x="3190851" y="2627339"/>
            <a:ext cx="2762295" cy="523220"/>
          </a:xfrm>
          <a:prstGeom prst="rect">
            <a:avLst/>
          </a:prstGeom>
        </p:spPr>
        <p:txBody>
          <a:bodyPr wrap="none">
            <a:spAutoFit/>
          </a:bodyPr>
          <a:lstStyle/>
          <a:p>
            <a:r>
              <a:rPr lang="en-US" sz="2800" dirty="0">
                <a:solidFill>
                  <a:schemeClr val="bg1"/>
                </a:solidFill>
                <a:latin typeface="Arial Black" panose="020B0A04020102020204" pitchFamily="34" charset="0"/>
              </a:rPr>
              <a:t>True or False</a:t>
            </a:r>
          </a:p>
        </p:txBody>
      </p:sp>
    </p:spTree>
    <p:extLst>
      <p:ext uri="{BB962C8B-B14F-4D97-AF65-F5344CB8AC3E}">
        <p14:creationId xmlns:p14="http://schemas.microsoft.com/office/powerpoint/2010/main" val="2649757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705054" y="1105268"/>
            <a:ext cx="7733887" cy="1466482"/>
          </a:xfrm>
          <a:noFill/>
          <a:effectLst/>
        </p:spPr>
        <p:txBody>
          <a:bodyPr anchor="ctr"/>
          <a:lstStyle/>
          <a:p>
            <a:pPr algn="l"/>
            <a:r>
              <a:rPr lang="en-US" sz="4400" i="1" dirty="0">
                <a:solidFill>
                  <a:schemeClr val="bg1"/>
                </a:solidFill>
              </a:rPr>
              <a:t>7% of the population are farmers and ranchers.</a:t>
            </a:r>
            <a:endParaRPr lang="en-US" sz="4400" baseline="30000" dirty="0">
              <a:solidFill>
                <a:schemeClr val="bg1"/>
              </a:solidFill>
            </a:endParaRPr>
          </a:p>
        </p:txBody>
      </p:sp>
      <p:pic>
        <p:nvPicPr>
          <p:cNvPr id="6" name="Picture 5">
            <a:extLst>
              <a:ext uri="{FF2B5EF4-FFF2-40B4-BE49-F238E27FC236}">
                <a16:creationId xmlns:a16="http://schemas.microsoft.com/office/drawing/2014/main" id="{ED95E8D0-E195-4BAB-9796-9A8A819A36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131" y="3617645"/>
            <a:ext cx="1764869" cy="1764869"/>
          </a:xfrm>
          <a:prstGeom prst="rect">
            <a:avLst/>
          </a:prstGeom>
        </p:spPr>
      </p:pic>
      <p:sp>
        <p:nvSpPr>
          <p:cNvPr id="3" name="Rectangle 2">
            <a:extLst>
              <a:ext uri="{FF2B5EF4-FFF2-40B4-BE49-F238E27FC236}">
                <a16:creationId xmlns:a16="http://schemas.microsoft.com/office/drawing/2014/main" id="{447CDC4E-88AC-43C3-8E85-8FCA8B7A51A0}"/>
              </a:ext>
            </a:extLst>
          </p:cNvPr>
          <p:cNvSpPr/>
          <p:nvPr/>
        </p:nvSpPr>
        <p:spPr>
          <a:xfrm>
            <a:off x="3190851" y="2975814"/>
            <a:ext cx="2762295" cy="523220"/>
          </a:xfrm>
          <a:prstGeom prst="rect">
            <a:avLst/>
          </a:prstGeom>
        </p:spPr>
        <p:txBody>
          <a:bodyPr wrap="none">
            <a:spAutoFit/>
          </a:bodyPr>
          <a:lstStyle/>
          <a:p>
            <a:r>
              <a:rPr lang="en-US" sz="2800" dirty="0">
                <a:solidFill>
                  <a:schemeClr val="bg1"/>
                </a:solidFill>
                <a:latin typeface="Arial Black" panose="020B0A04020102020204" pitchFamily="34" charset="0"/>
              </a:rPr>
              <a:t>True or False</a:t>
            </a:r>
          </a:p>
        </p:txBody>
      </p:sp>
    </p:spTree>
    <p:extLst>
      <p:ext uri="{BB962C8B-B14F-4D97-AF65-F5344CB8AC3E}">
        <p14:creationId xmlns:p14="http://schemas.microsoft.com/office/powerpoint/2010/main" val="862562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47650" y="1838509"/>
            <a:ext cx="4733925" cy="1466482"/>
          </a:xfrm>
          <a:noFill/>
          <a:effectLst/>
        </p:spPr>
        <p:txBody>
          <a:bodyPr anchor="ctr"/>
          <a:lstStyle/>
          <a:p>
            <a:pPr algn="l"/>
            <a:r>
              <a:rPr lang="en-US" sz="3600" i="1" dirty="0">
                <a:solidFill>
                  <a:schemeClr val="bg1"/>
                </a:solidFill>
              </a:rPr>
              <a:t>Where does our food come from and who grows it?</a:t>
            </a:r>
            <a:endParaRPr lang="en-US" sz="3600" baseline="30000" dirty="0">
              <a:solidFill>
                <a:schemeClr val="bg1"/>
              </a:solidFill>
            </a:endParaRPr>
          </a:p>
        </p:txBody>
      </p:sp>
      <p:pic>
        <p:nvPicPr>
          <p:cNvPr id="3" name="Picture 2" descr="A close up of a map&#10;&#10;Description automatically generated">
            <a:extLst>
              <a:ext uri="{FF2B5EF4-FFF2-40B4-BE49-F238E27FC236}">
                <a16:creationId xmlns:a16="http://schemas.microsoft.com/office/drawing/2014/main" id="{A588D2BE-EC45-4567-B69D-CA86FCF61E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205" y="1389251"/>
            <a:ext cx="3403204" cy="2364997"/>
          </a:xfrm>
          <a:prstGeom prst="rect">
            <a:avLst/>
          </a:prstGeom>
        </p:spPr>
      </p:pic>
      <p:pic>
        <p:nvPicPr>
          <p:cNvPr id="6" name="Picture 5">
            <a:extLst>
              <a:ext uri="{FF2B5EF4-FFF2-40B4-BE49-F238E27FC236}">
                <a16:creationId xmlns:a16="http://schemas.microsoft.com/office/drawing/2014/main" id="{ED95E8D0-E195-4BAB-9796-9A8A819A36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9131" y="3617645"/>
            <a:ext cx="1764869" cy="1764869"/>
          </a:xfrm>
          <a:prstGeom prst="rect">
            <a:avLst/>
          </a:prstGeom>
        </p:spPr>
      </p:pic>
      <p:pic>
        <p:nvPicPr>
          <p:cNvPr id="8" name="Picture 7" descr="A close up of food&#10;&#10;Description automatically generated">
            <a:extLst>
              <a:ext uri="{FF2B5EF4-FFF2-40B4-BE49-F238E27FC236}">
                <a16:creationId xmlns:a16="http://schemas.microsoft.com/office/drawing/2014/main" id="{2B587E32-1698-4C15-9DF3-B4F2547049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51788">
            <a:off x="5146451" y="1996104"/>
            <a:ext cx="1915857" cy="247811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50575">
            <a:off x="6517543" y="916813"/>
            <a:ext cx="2036227" cy="2635118"/>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404746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t="-65000" b="-65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EAC4372-2B74-4E16-AB2F-DE05F1426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1419" y="3649784"/>
            <a:ext cx="1821962" cy="1821962"/>
          </a:xfrm>
          <a:prstGeom prst="rect">
            <a:avLst/>
          </a:prstGeom>
        </p:spPr>
      </p:pic>
      <p:pic>
        <p:nvPicPr>
          <p:cNvPr id="4" name="Picture 3" descr="A close up of a map&#10;&#10;Description automatically generated">
            <a:extLst>
              <a:ext uri="{FF2B5EF4-FFF2-40B4-BE49-F238E27FC236}">
                <a16:creationId xmlns:a16="http://schemas.microsoft.com/office/drawing/2014/main" id="{B38CD0A7-C4DA-4420-9530-135367C01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9392">
            <a:off x="3028950" y="876289"/>
            <a:ext cx="4262694" cy="2962285"/>
          </a:xfrm>
          <a:prstGeom prst="rect">
            <a:avLst/>
          </a:prstGeom>
        </p:spPr>
      </p:pic>
      <p:pic>
        <p:nvPicPr>
          <p:cNvPr id="5" name="Picture 4" descr="A picture containing indoor, animal, mammal, cow&#10;&#10;Description automatically generated">
            <a:extLst>
              <a:ext uri="{FF2B5EF4-FFF2-40B4-BE49-F238E27FC236}">
                <a16:creationId xmlns:a16="http://schemas.microsoft.com/office/drawing/2014/main" id="{8874ED83-C0DE-47F6-8D1E-E7EEA521D4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62637">
            <a:off x="1999046" y="511751"/>
            <a:ext cx="3012852" cy="3898985"/>
          </a:xfrm>
          <a:prstGeom prst="rect">
            <a:avLst/>
          </a:prstGeom>
        </p:spPr>
      </p:pic>
    </p:spTree>
    <p:extLst>
      <p:ext uri="{BB962C8B-B14F-4D97-AF65-F5344CB8AC3E}">
        <p14:creationId xmlns:p14="http://schemas.microsoft.com/office/powerpoint/2010/main" val="746268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t="-65000" b="-65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9F3C58-CB3B-4293-A8FF-9AA43FEFB9A7}"/>
              </a:ext>
            </a:extLst>
          </p:cNvPr>
          <p:cNvSpPr txBox="1"/>
          <p:nvPr/>
        </p:nvSpPr>
        <p:spPr>
          <a:xfrm>
            <a:off x="856800" y="678924"/>
            <a:ext cx="7545600" cy="3139321"/>
          </a:xfrm>
          <a:prstGeom prst="rect">
            <a:avLst/>
          </a:prstGeom>
          <a:noFill/>
        </p:spPr>
        <p:txBody>
          <a:bodyPr wrap="square" rtlCol="0">
            <a:spAutoFit/>
          </a:bodyPr>
          <a:lstStyle/>
          <a:p>
            <a:r>
              <a:rPr lang="en-US" sz="6600" b="1" dirty="0">
                <a:solidFill>
                  <a:srgbClr val="007FAC"/>
                </a:solidFill>
                <a:latin typeface="Arial Black" panose="020B0A04020102020204" pitchFamily="34" charset="0"/>
              </a:rPr>
              <a:t>What do farmers look like?</a:t>
            </a:r>
          </a:p>
        </p:txBody>
      </p:sp>
      <p:pic>
        <p:nvPicPr>
          <p:cNvPr id="14" name="Picture 13">
            <a:extLst>
              <a:ext uri="{FF2B5EF4-FFF2-40B4-BE49-F238E27FC236}">
                <a16:creationId xmlns:a16="http://schemas.microsoft.com/office/drawing/2014/main" id="{BEAC4372-2B74-4E16-AB2F-DE05F1426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1419" y="3649784"/>
            <a:ext cx="1821962" cy="1821962"/>
          </a:xfrm>
          <a:prstGeom prst="rect">
            <a:avLst/>
          </a:prstGeom>
        </p:spPr>
      </p:pic>
    </p:spTree>
    <p:extLst>
      <p:ext uri="{BB962C8B-B14F-4D97-AF65-F5344CB8AC3E}">
        <p14:creationId xmlns:p14="http://schemas.microsoft.com/office/powerpoint/2010/main" val="485207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2000"/>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399F2-5523-4517-A772-48351EA08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46" y="-296497"/>
            <a:ext cx="2617666" cy="2617666"/>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957A284C-3981-40E5-BF20-EA34DD535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5139" y="4150297"/>
            <a:ext cx="1351811" cy="993203"/>
          </a:xfrm>
          <a:prstGeom prst="rect">
            <a:avLst/>
          </a:prstGeom>
        </p:spPr>
      </p:pic>
      <p:sp>
        <p:nvSpPr>
          <p:cNvPr id="7" name="TextBox 6">
            <a:extLst>
              <a:ext uri="{FF2B5EF4-FFF2-40B4-BE49-F238E27FC236}">
                <a16:creationId xmlns:a16="http://schemas.microsoft.com/office/drawing/2014/main" id="{5366A650-5842-41D9-BF39-61ACA7845893}"/>
              </a:ext>
            </a:extLst>
          </p:cNvPr>
          <p:cNvSpPr txBox="1"/>
          <p:nvPr/>
        </p:nvSpPr>
        <p:spPr>
          <a:xfrm>
            <a:off x="2196548" y="270427"/>
            <a:ext cx="6947452" cy="830997"/>
          </a:xfrm>
          <a:prstGeom prst="rect">
            <a:avLst/>
          </a:prstGeom>
          <a:noFill/>
        </p:spPr>
        <p:txBody>
          <a:bodyPr wrap="square" rtlCol="0">
            <a:spAutoFit/>
          </a:bodyPr>
          <a:lstStyle/>
          <a:p>
            <a:r>
              <a:rPr lang="en-US" sz="4800" b="1" dirty="0">
                <a:solidFill>
                  <a:srgbClr val="00B0F0"/>
                </a:solidFill>
                <a:latin typeface="Arial Black" panose="020B0A04020102020204" pitchFamily="34" charset="0"/>
              </a:rPr>
              <a:t>Agriculture means…</a:t>
            </a:r>
          </a:p>
        </p:txBody>
      </p:sp>
      <p:sp>
        <p:nvSpPr>
          <p:cNvPr id="8" name="Content Placeholder 2">
            <a:extLst>
              <a:ext uri="{FF2B5EF4-FFF2-40B4-BE49-F238E27FC236}">
                <a16:creationId xmlns:a16="http://schemas.microsoft.com/office/drawing/2014/main" id="{E7D57FF7-8C6F-430D-B983-CCF978B16468}"/>
              </a:ext>
            </a:extLst>
          </p:cNvPr>
          <p:cNvSpPr>
            <a:spLocks noGrp="1"/>
          </p:cNvSpPr>
          <p:nvPr>
            <p:ph sz="quarter" idx="10"/>
          </p:nvPr>
        </p:nvSpPr>
        <p:spPr>
          <a:xfrm>
            <a:off x="2391020" y="1600063"/>
            <a:ext cx="3876676" cy="3025531"/>
          </a:xfrm>
        </p:spPr>
        <p:txBody>
          <a:bodyPr/>
          <a:lstStyle/>
          <a:p>
            <a:pPr marL="342900" indent="-342900">
              <a:buFont typeface="Arial" panose="020B0604020202020204" pitchFamily="34" charset="0"/>
              <a:buChar char="•"/>
            </a:pPr>
            <a:r>
              <a:rPr lang="en-US" sz="4000" dirty="0">
                <a:solidFill>
                  <a:srgbClr val="FF0000"/>
                </a:solidFill>
                <a:latin typeface="Arial Black" panose="020B0A04020102020204" pitchFamily="34" charset="0"/>
              </a:rPr>
              <a:t>Food </a:t>
            </a:r>
          </a:p>
          <a:p>
            <a:pPr marL="342900" indent="-342900">
              <a:buFont typeface="Arial" panose="020B0604020202020204" pitchFamily="34" charset="0"/>
              <a:buChar char="•"/>
            </a:pPr>
            <a:r>
              <a:rPr lang="en-US" sz="4000" dirty="0">
                <a:solidFill>
                  <a:srgbClr val="FF0000"/>
                </a:solidFill>
                <a:latin typeface="Arial Black" panose="020B0A04020102020204" pitchFamily="34" charset="0"/>
              </a:rPr>
              <a:t>Fiber</a:t>
            </a:r>
          </a:p>
          <a:p>
            <a:pPr marL="342900" indent="-342900">
              <a:buFont typeface="Arial" panose="020B0604020202020204" pitchFamily="34" charset="0"/>
              <a:buChar char="•"/>
            </a:pPr>
            <a:r>
              <a:rPr lang="en-US" sz="4000" dirty="0">
                <a:solidFill>
                  <a:srgbClr val="FF0000"/>
                </a:solidFill>
                <a:latin typeface="Arial Black" panose="020B0A04020102020204" pitchFamily="34" charset="0"/>
              </a:rPr>
              <a:t>Energy</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74726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2000"/>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399F2-5523-4517-A772-48351EA08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46" y="-296497"/>
            <a:ext cx="2617666" cy="2617666"/>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957A284C-3981-40E5-BF20-EA34DD535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5139" y="4150297"/>
            <a:ext cx="1351811" cy="993203"/>
          </a:xfrm>
          <a:prstGeom prst="rect">
            <a:avLst/>
          </a:prstGeom>
        </p:spPr>
      </p:pic>
      <p:sp>
        <p:nvSpPr>
          <p:cNvPr id="7" name="TextBox 6">
            <a:extLst>
              <a:ext uri="{FF2B5EF4-FFF2-40B4-BE49-F238E27FC236}">
                <a16:creationId xmlns:a16="http://schemas.microsoft.com/office/drawing/2014/main" id="{5366A650-5842-41D9-BF39-61ACA7845893}"/>
              </a:ext>
            </a:extLst>
          </p:cNvPr>
          <p:cNvSpPr txBox="1"/>
          <p:nvPr/>
        </p:nvSpPr>
        <p:spPr>
          <a:xfrm>
            <a:off x="2196548" y="270427"/>
            <a:ext cx="6947452" cy="830997"/>
          </a:xfrm>
          <a:prstGeom prst="rect">
            <a:avLst/>
          </a:prstGeom>
          <a:noFill/>
        </p:spPr>
        <p:txBody>
          <a:bodyPr wrap="square" rtlCol="0">
            <a:spAutoFit/>
          </a:bodyPr>
          <a:lstStyle/>
          <a:p>
            <a:r>
              <a:rPr lang="en-US" sz="4800" b="1" dirty="0">
                <a:solidFill>
                  <a:srgbClr val="00B0F0"/>
                </a:solidFill>
                <a:latin typeface="Arial Black" panose="020B0A04020102020204" pitchFamily="34" charset="0"/>
              </a:rPr>
              <a:t>Let’s do an activity!</a:t>
            </a:r>
          </a:p>
        </p:txBody>
      </p:sp>
      <p:sp>
        <p:nvSpPr>
          <p:cNvPr id="8" name="Content Placeholder 2">
            <a:extLst>
              <a:ext uri="{FF2B5EF4-FFF2-40B4-BE49-F238E27FC236}">
                <a16:creationId xmlns:a16="http://schemas.microsoft.com/office/drawing/2014/main" id="{E7D57FF7-8C6F-430D-B983-CCF978B16468}"/>
              </a:ext>
            </a:extLst>
          </p:cNvPr>
          <p:cNvSpPr>
            <a:spLocks noGrp="1"/>
          </p:cNvSpPr>
          <p:nvPr>
            <p:ph sz="quarter" idx="10"/>
          </p:nvPr>
        </p:nvSpPr>
        <p:spPr>
          <a:xfrm>
            <a:off x="2391020" y="1600063"/>
            <a:ext cx="3876676" cy="3025531"/>
          </a:xfrm>
        </p:spPr>
        <p:txBody>
          <a:bodyPr/>
          <a:lstStyle/>
          <a:p>
            <a:pPr marL="0" indent="0">
              <a:buNone/>
            </a:pPr>
            <a:r>
              <a:rPr lang="en-US" sz="4000" dirty="0">
                <a:solidFill>
                  <a:srgbClr val="FF0000"/>
                </a:solidFill>
                <a:latin typeface="Arial Black" panose="020B0A04020102020204" pitchFamily="34" charset="0"/>
              </a:rPr>
              <a:t>1. Read</a:t>
            </a:r>
          </a:p>
          <a:p>
            <a:pPr marL="0" indent="0">
              <a:buNone/>
            </a:pPr>
            <a:r>
              <a:rPr lang="en-US" sz="4000" dirty="0">
                <a:solidFill>
                  <a:srgbClr val="FF0000"/>
                </a:solidFill>
                <a:latin typeface="Arial Black" panose="020B0A04020102020204" pitchFamily="34" charset="0"/>
              </a:rPr>
              <a:t>2. Think</a:t>
            </a:r>
          </a:p>
          <a:p>
            <a:pPr marL="0" indent="0">
              <a:buNone/>
            </a:pPr>
            <a:r>
              <a:rPr lang="en-US" sz="4000" dirty="0">
                <a:solidFill>
                  <a:srgbClr val="FF0000"/>
                </a:solidFill>
                <a:latin typeface="Arial Black" panose="020B0A04020102020204" pitchFamily="34" charset="0"/>
              </a:rPr>
              <a:t>3. Hand</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622050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97540" y="1274088"/>
            <a:ext cx="8748920" cy="1466482"/>
          </a:xfrm>
          <a:noFill/>
          <a:effectLst/>
        </p:spPr>
        <p:txBody>
          <a:bodyPr anchor="ctr"/>
          <a:lstStyle/>
          <a:p>
            <a:pPr algn="l"/>
            <a:r>
              <a:rPr lang="en-US" sz="4400" i="1" dirty="0">
                <a:solidFill>
                  <a:schemeClr val="bg1"/>
                </a:solidFill>
              </a:rPr>
              <a:t>A farmer wears clothes just like you and me. </a:t>
            </a:r>
            <a:endParaRPr lang="en-US" sz="4400" baseline="30000" dirty="0">
              <a:solidFill>
                <a:schemeClr val="bg1"/>
              </a:solidFill>
            </a:endParaRPr>
          </a:p>
        </p:txBody>
      </p:sp>
      <p:pic>
        <p:nvPicPr>
          <p:cNvPr id="6" name="Picture 5">
            <a:extLst>
              <a:ext uri="{FF2B5EF4-FFF2-40B4-BE49-F238E27FC236}">
                <a16:creationId xmlns:a16="http://schemas.microsoft.com/office/drawing/2014/main" id="{ED95E8D0-E195-4BAB-9796-9A8A819A36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131" y="3617645"/>
            <a:ext cx="1764869" cy="1764869"/>
          </a:xfrm>
          <a:prstGeom prst="rect">
            <a:avLst/>
          </a:prstGeom>
        </p:spPr>
      </p:pic>
      <p:sp>
        <p:nvSpPr>
          <p:cNvPr id="3" name="Rectangle 2">
            <a:extLst>
              <a:ext uri="{FF2B5EF4-FFF2-40B4-BE49-F238E27FC236}">
                <a16:creationId xmlns:a16="http://schemas.microsoft.com/office/drawing/2014/main" id="{447CDC4E-88AC-43C3-8E85-8FCA8B7A51A0}"/>
              </a:ext>
            </a:extLst>
          </p:cNvPr>
          <p:cNvSpPr/>
          <p:nvPr/>
        </p:nvSpPr>
        <p:spPr>
          <a:xfrm>
            <a:off x="3190852" y="2740570"/>
            <a:ext cx="2762295" cy="523220"/>
          </a:xfrm>
          <a:prstGeom prst="rect">
            <a:avLst/>
          </a:prstGeom>
        </p:spPr>
        <p:txBody>
          <a:bodyPr wrap="none">
            <a:spAutoFit/>
          </a:bodyPr>
          <a:lstStyle/>
          <a:p>
            <a:r>
              <a:rPr lang="en-US" sz="2800" dirty="0">
                <a:solidFill>
                  <a:schemeClr val="bg1"/>
                </a:solidFill>
                <a:latin typeface="Arial Black" panose="020B0A04020102020204" pitchFamily="34" charset="0"/>
              </a:rPr>
              <a:t>True or False</a:t>
            </a:r>
          </a:p>
        </p:txBody>
      </p:sp>
    </p:spTree>
    <p:extLst>
      <p:ext uri="{BB962C8B-B14F-4D97-AF65-F5344CB8AC3E}">
        <p14:creationId xmlns:p14="http://schemas.microsoft.com/office/powerpoint/2010/main" val="3034231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710025" y="952341"/>
            <a:ext cx="7723948" cy="1466482"/>
          </a:xfrm>
          <a:noFill/>
          <a:effectLst/>
        </p:spPr>
        <p:txBody>
          <a:bodyPr anchor="ctr"/>
          <a:lstStyle/>
          <a:p>
            <a:pPr algn="l"/>
            <a:r>
              <a:rPr lang="en-US" sz="4400" i="1" dirty="0">
                <a:solidFill>
                  <a:schemeClr val="bg1"/>
                </a:solidFill>
              </a:rPr>
              <a:t>Farmers and ranchers receive an average of 15% out of every retail dollar spent on food.</a:t>
            </a:r>
            <a:endParaRPr lang="en-US" sz="4400" baseline="30000" dirty="0">
              <a:solidFill>
                <a:schemeClr val="bg1"/>
              </a:solidFill>
            </a:endParaRPr>
          </a:p>
        </p:txBody>
      </p:sp>
      <p:pic>
        <p:nvPicPr>
          <p:cNvPr id="6" name="Picture 5">
            <a:extLst>
              <a:ext uri="{FF2B5EF4-FFF2-40B4-BE49-F238E27FC236}">
                <a16:creationId xmlns:a16="http://schemas.microsoft.com/office/drawing/2014/main" id="{ED95E8D0-E195-4BAB-9796-9A8A819A36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131" y="3617645"/>
            <a:ext cx="1764869" cy="1764869"/>
          </a:xfrm>
          <a:prstGeom prst="rect">
            <a:avLst/>
          </a:prstGeom>
        </p:spPr>
      </p:pic>
      <p:sp>
        <p:nvSpPr>
          <p:cNvPr id="3" name="Rectangle 2">
            <a:extLst>
              <a:ext uri="{FF2B5EF4-FFF2-40B4-BE49-F238E27FC236}">
                <a16:creationId xmlns:a16="http://schemas.microsoft.com/office/drawing/2014/main" id="{447CDC4E-88AC-43C3-8E85-8FCA8B7A51A0}"/>
              </a:ext>
            </a:extLst>
          </p:cNvPr>
          <p:cNvSpPr/>
          <p:nvPr/>
        </p:nvSpPr>
        <p:spPr>
          <a:xfrm>
            <a:off x="3190852" y="3271099"/>
            <a:ext cx="2762295" cy="523220"/>
          </a:xfrm>
          <a:prstGeom prst="rect">
            <a:avLst/>
          </a:prstGeom>
        </p:spPr>
        <p:txBody>
          <a:bodyPr wrap="none">
            <a:spAutoFit/>
          </a:bodyPr>
          <a:lstStyle/>
          <a:p>
            <a:r>
              <a:rPr lang="en-US" sz="2800" dirty="0">
                <a:solidFill>
                  <a:schemeClr val="bg1"/>
                </a:solidFill>
                <a:latin typeface="Arial Black" panose="020B0A04020102020204" pitchFamily="34" charset="0"/>
              </a:rPr>
              <a:t>True or False</a:t>
            </a:r>
          </a:p>
        </p:txBody>
      </p:sp>
    </p:spTree>
    <p:extLst>
      <p:ext uri="{BB962C8B-B14F-4D97-AF65-F5344CB8AC3E}">
        <p14:creationId xmlns:p14="http://schemas.microsoft.com/office/powerpoint/2010/main" val="4016912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16820" y="1105268"/>
            <a:ext cx="8310357" cy="1466482"/>
          </a:xfrm>
          <a:noFill/>
          <a:effectLst/>
        </p:spPr>
        <p:txBody>
          <a:bodyPr anchor="ctr"/>
          <a:lstStyle/>
          <a:p>
            <a:pPr algn="l"/>
            <a:r>
              <a:rPr lang="en-US" sz="4400" i="1" dirty="0">
                <a:solidFill>
                  <a:schemeClr val="bg1"/>
                </a:solidFill>
              </a:rPr>
              <a:t>The production of aquatic animals and plants under controlled conditions is Aquaculture.</a:t>
            </a:r>
            <a:endParaRPr lang="en-US" sz="4400" baseline="30000" dirty="0">
              <a:solidFill>
                <a:schemeClr val="bg1"/>
              </a:solidFill>
            </a:endParaRPr>
          </a:p>
        </p:txBody>
      </p:sp>
      <p:pic>
        <p:nvPicPr>
          <p:cNvPr id="6" name="Picture 5">
            <a:extLst>
              <a:ext uri="{FF2B5EF4-FFF2-40B4-BE49-F238E27FC236}">
                <a16:creationId xmlns:a16="http://schemas.microsoft.com/office/drawing/2014/main" id="{ED95E8D0-E195-4BAB-9796-9A8A819A36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131" y="3617645"/>
            <a:ext cx="1764869" cy="1764869"/>
          </a:xfrm>
          <a:prstGeom prst="rect">
            <a:avLst/>
          </a:prstGeom>
        </p:spPr>
      </p:pic>
      <p:sp>
        <p:nvSpPr>
          <p:cNvPr id="3" name="Rectangle 2">
            <a:extLst>
              <a:ext uri="{FF2B5EF4-FFF2-40B4-BE49-F238E27FC236}">
                <a16:creationId xmlns:a16="http://schemas.microsoft.com/office/drawing/2014/main" id="{447CDC4E-88AC-43C3-8E85-8FCA8B7A51A0}"/>
              </a:ext>
            </a:extLst>
          </p:cNvPr>
          <p:cNvSpPr/>
          <p:nvPr/>
        </p:nvSpPr>
        <p:spPr>
          <a:xfrm>
            <a:off x="3190852" y="3343562"/>
            <a:ext cx="2762295" cy="523220"/>
          </a:xfrm>
          <a:prstGeom prst="rect">
            <a:avLst/>
          </a:prstGeom>
        </p:spPr>
        <p:txBody>
          <a:bodyPr wrap="none">
            <a:spAutoFit/>
          </a:bodyPr>
          <a:lstStyle/>
          <a:p>
            <a:r>
              <a:rPr lang="en-US" sz="2800" dirty="0">
                <a:solidFill>
                  <a:schemeClr val="bg1"/>
                </a:solidFill>
                <a:latin typeface="Arial Black" panose="020B0A04020102020204" pitchFamily="34" charset="0"/>
              </a:rPr>
              <a:t>True or False</a:t>
            </a:r>
          </a:p>
        </p:txBody>
      </p:sp>
    </p:spTree>
    <p:extLst>
      <p:ext uri="{BB962C8B-B14F-4D97-AF65-F5344CB8AC3E}">
        <p14:creationId xmlns:p14="http://schemas.microsoft.com/office/powerpoint/2010/main" val="1231502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65298" y="1105268"/>
            <a:ext cx="7813400" cy="1466482"/>
          </a:xfrm>
          <a:noFill/>
          <a:effectLst/>
        </p:spPr>
        <p:txBody>
          <a:bodyPr anchor="ctr"/>
          <a:lstStyle/>
          <a:p>
            <a:pPr algn="l"/>
            <a:r>
              <a:rPr lang="en-US" sz="4400" i="1" dirty="0">
                <a:solidFill>
                  <a:schemeClr val="bg1"/>
                </a:solidFill>
              </a:rPr>
              <a:t>More than 50% of farms market their products locally. </a:t>
            </a:r>
            <a:endParaRPr lang="en-US" sz="4400" baseline="30000" dirty="0">
              <a:solidFill>
                <a:schemeClr val="bg1"/>
              </a:solidFill>
            </a:endParaRPr>
          </a:p>
        </p:txBody>
      </p:sp>
      <p:pic>
        <p:nvPicPr>
          <p:cNvPr id="6" name="Picture 5">
            <a:extLst>
              <a:ext uri="{FF2B5EF4-FFF2-40B4-BE49-F238E27FC236}">
                <a16:creationId xmlns:a16="http://schemas.microsoft.com/office/drawing/2014/main" id="{ED95E8D0-E195-4BAB-9796-9A8A819A36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131" y="3617645"/>
            <a:ext cx="1764869" cy="1764869"/>
          </a:xfrm>
          <a:prstGeom prst="rect">
            <a:avLst/>
          </a:prstGeom>
        </p:spPr>
      </p:pic>
      <p:sp>
        <p:nvSpPr>
          <p:cNvPr id="3" name="Rectangle 2">
            <a:extLst>
              <a:ext uri="{FF2B5EF4-FFF2-40B4-BE49-F238E27FC236}">
                <a16:creationId xmlns:a16="http://schemas.microsoft.com/office/drawing/2014/main" id="{447CDC4E-88AC-43C3-8E85-8FCA8B7A51A0}"/>
              </a:ext>
            </a:extLst>
          </p:cNvPr>
          <p:cNvSpPr/>
          <p:nvPr/>
        </p:nvSpPr>
        <p:spPr>
          <a:xfrm>
            <a:off x="3190851" y="2975814"/>
            <a:ext cx="2762295" cy="523220"/>
          </a:xfrm>
          <a:prstGeom prst="rect">
            <a:avLst/>
          </a:prstGeom>
        </p:spPr>
        <p:txBody>
          <a:bodyPr wrap="none">
            <a:spAutoFit/>
          </a:bodyPr>
          <a:lstStyle/>
          <a:p>
            <a:r>
              <a:rPr lang="en-US" sz="2800" dirty="0">
                <a:solidFill>
                  <a:schemeClr val="bg1"/>
                </a:solidFill>
                <a:latin typeface="Arial Black" panose="020B0A04020102020204" pitchFamily="34" charset="0"/>
              </a:rPr>
              <a:t>True or False</a:t>
            </a:r>
          </a:p>
        </p:txBody>
      </p:sp>
    </p:spTree>
    <p:extLst>
      <p:ext uri="{BB962C8B-B14F-4D97-AF65-F5344CB8AC3E}">
        <p14:creationId xmlns:p14="http://schemas.microsoft.com/office/powerpoint/2010/main" val="2253095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40450" y="1117086"/>
            <a:ext cx="7863096" cy="1466482"/>
          </a:xfrm>
          <a:noFill/>
          <a:effectLst/>
        </p:spPr>
        <p:txBody>
          <a:bodyPr anchor="ctr"/>
          <a:lstStyle/>
          <a:p>
            <a:pPr algn="l"/>
            <a:r>
              <a:rPr lang="en-US" sz="4400" i="1" dirty="0">
                <a:solidFill>
                  <a:schemeClr val="bg1"/>
                </a:solidFill>
              </a:rPr>
              <a:t>40% of food grown and produced in the U.S. is never eaten. </a:t>
            </a:r>
            <a:endParaRPr lang="en-US" sz="4400" baseline="30000" dirty="0">
              <a:solidFill>
                <a:schemeClr val="bg1"/>
              </a:solidFill>
            </a:endParaRPr>
          </a:p>
        </p:txBody>
      </p:sp>
      <p:pic>
        <p:nvPicPr>
          <p:cNvPr id="6" name="Picture 5">
            <a:extLst>
              <a:ext uri="{FF2B5EF4-FFF2-40B4-BE49-F238E27FC236}">
                <a16:creationId xmlns:a16="http://schemas.microsoft.com/office/drawing/2014/main" id="{ED95E8D0-E195-4BAB-9796-9A8A819A36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131" y="3617645"/>
            <a:ext cx="1764869" cy="1764869"/>
          </a:xfrm>
          <a:prstGeom prst="rect">
            <a:avLst/>
          </a:prstGeom>
        </p:spPr>
      </p:pic>
      <p:sp>
        <p:nvSpPr>
          <p:cNvPr id="3" name="Rectangle 2">
            <a:extLst>
              <a:ext uri="{FF2B5EF4-FFF2-40B4-BE49-F238E27FC236}">
                <a16:creationId xmlns:a16="http://schemas.microsoft.com/office/drawing/2014/main" id="{447CDC4E-88AC-43C3-8E85-8FCA8B7A51A0}"/>
              </a:ext>
            </a:extLst>
          </p:cNvPr>
          <p:cNvSpPr/>
          <p:nvPr/>
        </p:nvSpPr>
        <p:spPr>
          <a:xfrm>
            <a:off x="3190851" y="2975814"/>
            <a:ext cx="2762295" cy="523220"/>
          </a:xfrm>
          <a:prstGeom prst="rect">
            <a:avLst/>
          </a:prstGeom>
        </p:spPr>
        <p:txBody>
          <a:bodyPr wrap="none">
            <a:spAutoFit/>
          </a:bodyPr>
          <a:lstStyle/>
          <a:p>
            <a:r>
              <a:rPr lang="en-US" sz="2800" dirty="0">
                <a:solidFill>
                  <a:schemeClr val="bg1"/>
                </a:solidFill>
                <a:latin typeface="Arial Black" panose="020B0A04020102020204" pitchFamily="34" charset="0"/>
              </a:rPr>
              <a:t>True or False</a:t>
            </a:r>
          </a:p>
        </p:txBody>
      </p:sp>
    </p:spTree>
    <p:extLst>
      <p:ext uri="{BB962C8B-B14F-4D97-AF65-F5344CB8AC3E}">
        <p14:creationId xmlns:p14="http://schemas.microsoft.com/office/powerpoint/2010/main" val="1483907825"/>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5790</TotalTime>
  <Words>2148</Words>
  <Application>Microsoft Office PowerPoint</Application>
  <PresentationFormat>On-screen Show (16:9)</PresentationFormat>
  <Paragraphs>151</Paragraphs>
  <Slides>13</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Arial</vt:lpstr>
      <vt:lpstr>Arial Black</vt:lpstr>
      <vt:lpstr>Arial Narrow</vt:lpstr>
      <vt:lpstr>Calibri</vt:lpstr>
      <vt:lpstr>Courier New</vt:lpstr>
      <vt:lpstr>Salamander Script</vt:lpstr>
      <vt:lpstr>Default Theme</vt:lpstr>
      <vt:lpstr>Custom Design</vt:lpstr>
      <vt:lpstr>MASTER B</vt:lpstr>
      <vt:lpstr>PowerPoint Presentation</vt:lpstr>
      <vt:lpstr>PowerPoint Presentation</vt:lpstr>
      <vt:lpstr>PowerPoint Presentation</vt:lpstr>
      <vt:lpstr>PowerPoint Presentation</vt:lpstr>
      <vt:lpstr>A farmer wears clothes just like you and me. </vt:lpstr>
      <vt:lpstr>Farmers and ranchers receive an average of 15% out of every retail dollar spent on food.</vt:lpstr>
      <vt:lpstr>The production of aquatic animals and plants under controlled conditions is Aquaculture.</vt:lpstr>
      <vt:lpstr>More than 50% of farms market their products locally. </vt:lpstr>
      <vt:lpstr>40% of food grown and produced in the U.S. is never eaten. </vt:lpstr>
      <vt:lpstr>California has the most farms in the U.S. </vt:lpstr>
      <vt:lpstr>7% of the population are farmers and ranchers.</vt:lpstr>
      <vt:lpstr>Where does our food come from and who grows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Burns</dc:creator>
  <cp:lastModifiedBy>Sydney Andrews</cp:lastModifiedBy>
  <cp:revision>107</cp:revision>
  <cp:lastPrinted>2018-02-27T17:07:30Z</cp:lastPrinted>
  <dcterms:created xsi:type="dcterms:W3CDTF">2018-02-15T16:24:11Z</dcterms:created>
  <dcterms:modified xsi:type="dcterms:W3CDTF">2019-09-27T14:16:43Z</dcterms:modified>
</cp:coreProperties>
</file>