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09_4F497B4D.xml" ContentType="application/vnd.ms-powerpoint.comments+xml"/>
  <Override PartName="/ppt/notesSlides/notesSlide3.xml" ContentType="application/vnd.openxmlformats-officedocument.presentationml.notesSlide+xml"/>
  <Override PartName="/ppt/comments/modernComment_111_68CC432F.xml" ContentType="application/vnd.ms-powerpoint.comments+xml"/>
  <Override PartName="/ppt/notesSlides/notesSlide4.xml" ContentType="application/vnd.openxmlformats-officedocument.presentationml.notesSlide+xml"/>
  <Override PartName="/ppt/comments/modernComment_112_9EBA0B2A.xml" ContentType="application/vnd.ms-powerpoint.comments+xml"/>
  <Override PartName="/ppt/notesSlides/notesSlide5.xml" ContentType="application/vnd.openxmlformats-officedocument.presentationml.notesSlide+xml"/>
  <Override PartName="/ppt/comments/modernComment_113_3ADD9C96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modernComment_10F_30251AD8.xml" ContentType="application/vnd.ms-powerpoint.comments+xml"/>
  <Override PartName="/ppt/notesSlides/notesSlide8.xml" ContentType="application/vnd.openxmlformats-officedocument.presentationml.notesSlide+xml"/>
  <Override PartName="/ppt/comments/modernComment_114_3F3F7DED.xml" ContentType="application/vnd.ms-powerpoint.comments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11"/>
  </p:notesMasterIdLst>
  <p:sldIdLst>
    <p:sldId id="256" r:id="rId2"/>
    <p:sldId id="265" r:id="rId3"/>
    <p:sldId id="273" r:id="rId4"/>
    <p:sldId id="274" r:id="rId5"/>
    <p:sldId id="275" r:id="rId6"/>
    <p:sldId id="268" r:id="rId7"/>
    <p:sldId id="271" r:id="rId8"/>
    <p:sldId id="276" r:id="rId9"/>
    <p:sldId id="27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EA76612-865E-FCFE-A876-802515336275}" name="Hannah Chavez" initials="HC" userId="S::hchavez@vivayic.com::dae5c77e-d393-4585-9cc7-82a80af6505d" providerId="AD"/>
  <p188:author id="{45D48427-4F0C-EFA8-7A2F-8DFAD30190B8}" name="Kelly Thomas" initials="KT" userId="3add419c1fc7db87" providerId="Windows Live"/>
  <p188:author id="{2285029B-F2CF-1BA4-F595-DCBF584A8B98}" name="Lauren Millang" initials="LM" userId="S::lmillang@vivayic.com::934f24ef-929f-4e25-a389-2cee3b74191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3E4CB0-C68A-418C-B95B-C199CD534B56}" v="5" dt="2022-08-03T02:22:19.071"/>
    <p1510:client id="{ADC146F1-44B6-4C59-BBCC-14E9A3469CD4}" v="1" dt="2022-08-03T20:47:09.9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71"/>
    <p:restoredTop sz="74006"/>
  </p:normalViewPr>
  <p:slideViewPr>
    <p:cSldViewPr snapToGrid="0" snapToObjects="1">
      <p:cViewPr varScale="1">
        <p:scale>
          <a:sx n="88" d="100"/>
          <a:sy n="88" d="100"/>
        </p:scale>
        <p:origin x="1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8/10/relationships/authors" Target="author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omments/modernComment_109_4F497B4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ED53EA5-9CAE-4D5A-81F9-720626F14914}" authorId="{45D48427-4F0C-EFA8-7A2F-8DFAD30190B8}" status="resolved" created="2022-08-03T02:07:29.449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330215757" sldId="265"/>
      <ac:spMk id="3" creationId="{37E3DB38-B75C-9ACF-4DBF-4CF58714444A}"/>
      <ac:txMk cp="0" len="24">
        <ac:context len="25" hash="3211520271"/>
      </ac:txMk>
    </ac:txMkLst>
    <p188:pos x="6282905" y="273169"/>
    <p188:txBody>
      <a:bodyPr/>
      <a:lstStyle/>
      <a:p>
        <a:r>
          <a:rPr lang="en-US"/>
          <a:t>Use title case: What Are the Challenges? </a:t>
        </a:r>
      </a:p>
    </p188:txBody>
  </p188:cm>
</p188:cmLst>
</file>

<file path=ppt/comments/modernComment_10F_30251AD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41F320E-62DA-4BE5-B40C-580F21B36129}" authorId="{45D48427-4F0C-EFA8-7A2F-8DFAD30190B8}" status="resolved" created="2022-08-03T02:20:08.413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807738072" sldId="271"/>
      <ac:spMk id="3" creationId="{00000000-0000-0000-0000-000000000000}"/>
      <ac:txMk cp="95" len="126">
        <ac:context len="223" hash="1049302613"/>
      </ac:txMk>
    </ac:txMkLst>
    <p188:txBody>
      <a:bodyPr/>
      <a:lstStyle/>
      <a:p>
        <a:r>
          <a:rPr lang="en-US"/>
          <a:t>Add a hyphen to "long-term"</a:t>
        </a:r>
      </a:p>
    </p188:txBody>
  </p188:cm>
</p188:cmLst>
</file>

<file path=ppt/comments/modernComment_111_68CC432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84C0EEA-B293-D540-AF2E-BC3949CD712D}" authorId="{2285029B-F2CF-1BA4-F595-DCBF584A8B98}" created="2022-11-11T16:15:15.089">
    <pc:sldMkLst xmlns:pc="http://schemas.microsoft.com/office/powerpoint/2013/main/command">
      <pc:docMk/>
      <pc:sldMk cId="1758217007" sldId="273"/>
    </pc:sldMkLst>
    <p188:txBody>
      <a:bodyPr/>
      <a:lstStyle/>
      <a:p>
        <a:r>
          <a:rPr lang="en-US"/>
          <a:t>Lauren- check lessons and add some instruction sets or ILT like language in the notes throughout…</a:t>
        </a:r>
      </a:p>
    </p188:txBody>
  </p188:cm>
</p188:cmLst>
</file>

<file path=ppt/comments/modernComment_112_9EBA0B2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1A5AED4-FBF6-8949-925C-4A93448B6B25}" authorId="{45D48427-4F0C-EFA8-7A2F-8DFAD30190B8}" status="resolved" created="2022-08-03T02:15:30.78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662992682" sldId="274"/>
      <ac:spMk id="9" creationId="{05903CD3-1F25-A538-E274-75BB96776F1D}"/>
      <ac:txMk cp="0" len="188">
        <ac:context len="190" hash="2508251528"/>
      </ac:txMk>
    </ac:txMkLst>
    <p188:pos x="1984075" y="5492150"/>
    <p188:txBody>
      <a:bodyPr/>
      <a:lstStyle/>
      <a:p>
        <a:r>
          <a:rPr lang="en-US"/>
          <a:t>Should these definitions mirror the definitions in the lesson plan: https://1drv.ms/w/s!Aofbxx-cQd06gyRakXMDHU5Krq1G?e=9DdPgi&amp;nav=eyJjIjoxMjY5NDQwMTQ4fQ%3D%3D ?</a:t>
        </a:r>
      </a:p>
    </p188:txBody>
  </p188:cm>
</p188:cmLst>
</file>

<file path=ppt/comments/modernComment_113_3ADD9C9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4C776B5-5D96-4F49-9AC7-130989C0CFF5}" authorId="{45D48427-4F0C-EFA8-7A2F-8DFAD30190B8}" status="resolved" created="2022-08-03T02:15:30.78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987602070" sldId="275"/>
      <ac:spMk id="9" creationId="{05903CD3-1F25-A538-E274-75BB96776F1D}"/>
      <ac:txMk cp="0" len="138">
        <ac:context len="139" hash="4210565062"/>
      </ac:txMk>
    </ac:txMkLst>
    <p188:pos x="1984075" y="5492150"/>
    <p188:txBody>
      <a:bodyPr/>
      <a:lstStyle/>
      <a:p>
        <a:r>
          <a:rPr lang="en-US"/>
          <a:t>Should these definitions mirror the definitions in the lesson plan: https://1drv.ms/w/s!Aofbxx-cQd06gyRakXMDHU5Krq1G?e=9DdPgi&amp;nav=eyJjIjoxMjY5NDQwMTQ4fQ%3D%3D ?</a:t>
        </a:r>
      </a:p>
    </p188:txBody>
  </p188:cm>
</p188:cmLst>
</file>

<file path=ppt/comments/modernComment_114_3F3F7DE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AED97AD-2E95-8C41-A0ED-3E3EE63C382B}" authorId="{45D48427-4F0C-EFA8-7A2F-8DFAD30190B8}" status="resolved" created="2022-08-03T02:20:08.41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807738072" sldId="271"/>
      <ac:spMk id="3" creationId="{00000000-0000-0000-0000-000000000000}"/>
      <ac:txMk cp="95" len="126">
        <ac:context len="223" hash="1049302613"/>
      </ac:txMk>
    </ac:txMkLst>
    <p188:txBody>
      <a:bodyPr/>
      <a:lstStyle/>
      <a:p>
        <a:r>
          <a:rPr lang="en-US"/>
          <a:t>Add a hyphen to "long-term"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666F7-C5A8-E342-990F-ACE720BBAB51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FA0402-7217-D749-97D6-3537D4EDB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8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AM4Si_WhDk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A0402-7217-D749-97D6-3537D4EDBB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377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>
                <a:hlinkClick r:id="rId3"/>
              </a:rPr>
              <a:t>https://www.youtube.com/watch?v=uAM4Si_WhDk</a:t>
            </a:r>
            <a:r>
              <a:rPr lang="en-US" dirty="0"/>
              <a:t> -</a:t>
            </a:r>
            <a:r>
              <a:rPr lang="en-US" baseline="0" dirty="0"/>
              <a:t> The Future of Agriculture by OECD Trade and Agriculture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A0402-7217-D749-97D6-3537D4EDBB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99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A0402-7217-D749-97D6-3537D4EDBB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82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Agriculture </a:t>
            </a:r>
            <a:r>
              <a:rPr lang="mr-I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Merriam-Webster Dictionary. (2017).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Agriculture.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from 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www.merriam-webster.com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/dictionary/agriculture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Sustainable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National Research Council of the National Academies. (2010).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Toward Sustainable Agricultural Systems in the 21</a:t>
            </a:r>
            <a:r>
              <a:rPr lang="en-US" sz="120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Century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Washington, DC: National Academies Press.</a:t>
            </a:r>
            <a:r>
              <a:rPr lang="en-US" dirty="0">
                <a:effectLst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A0402-7217-D749-97D6-3537D4EDBB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Agriculture </a:t>
            </a:r>
            <a:r>
              <a:rPr lang="mr-I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Merriam-Webster Dictionary. (2017).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Agriculture.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from 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www.merriam-webster.com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/dictionary/agriculture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Sustainable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National Research Council of the National Academies. (2010).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Toward Sustainable Agricultural Systems in the 21</a:t>
            </a:r>
            <a:r>
              <a:rPr lang="en-US" sz="120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Century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Washington, DC: National Academies Press.</a:t>
            </a:r>
            <a:r>
              <a:rPr lang="en-US" dirty="0">
                <a:effectLst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A0402-7217-D749-97D6-3537D4EDBB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6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Sustainable agriculture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mr-I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National Research Council of the National Academies. (2010).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Toward Sustainable Agricultural Systems in the 21</a:t>
            </a:r>
            <a:r>
              <a:rPr lang="en-US" sz="120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Century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Washington, DC: National Academies Press.</a:t>
            </a:r>
            <a:r>
              <a:rPr lang="en-US" dirty="0">
                <a:effectLst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A0402-7217-D749-97D6-3537D4EDBB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18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Vulnerability </a:t>
            </a:r>
            <a:r>
              <a:rPr lang="mr-I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Merriam-Webster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(2017). </a:t>
            </a:r>
            <a:r>
              <a:rPr lang="en-US" sz="120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Vulnerable.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from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https://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www.merriam-webster.com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/dictionary/vulnerability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Adaptability </a:t>
            </a:r>
            <a:r>
              <a:rPr lang="mr-I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National Research Council of the National Academies. (2010).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Toward Sustainable Agricultural Systems in the 21</a:t>
            </a:r>
            <a:r>
              <a:rPr lang="en-US" sz="120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Century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Washington, DC: National Academies Press.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A0402-7217-D749-97D6-3537D4EDBB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70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Resistance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mr-I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National Research Council of the National Academies. (2010).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Toward Sustainable Agricultural Systems in the 21</a:t>
            </a:r>
            <a:r>
              <a:rPr lang="en-US" sz="120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Century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Washington, DC: National Academies Press.</a:t>
            </a:r>
            <a:r>
              <a:rPr lang="en-US" dirty="0">
                <a:effectLst/>
              </a:rPr>
              <a:t> </a:t>
            </a:r>
          </a:p>
          <a:p>
            <a:endParaRPr lang="en-US" dirty="0">
              <a:effectLst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Resilience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mr-I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Chapin et al. (2009).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Principles of ecosystem stewardship: Resilience-based natural resource management in a changing world.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Robustness</a:t>
            </a:r>
            <a:r>
              <a:rPr lang="en-US" baseline="0" dirty="0">
                <a:effectLst/>
              </a:rPr>
              <a:t> </a:t>
            </a:r>
            <a:r>
              <a:rPr lang="mr-I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baseline="0" dirty="0">
                <a:effectLst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National Research Council of the National Academies. (2010).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Toward Sustainable Agricultural Systems in the 21</a:t>
            </a:r>
            <a:r>
              <a:rPr lang="en-US" sz="120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Century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Washington, DC: National Academies Press.</a:t>
            </a:r>
            <a:r>
              <a:rPr lang="en-US" dirty="0">
                <a:effectLst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A0402-7217-D749-97D6-3537D4EDBB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46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A0402-7217-D749-97D6-3537D4EDBB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58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918C-4311-3941-A1B4-49450F7EADBF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F301C-9CC8-8A45-9297-589D1A10361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231918C-4311-3941-A1B4-49450F7EADBF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1EF301C-9CC8-8A45-9297-589D1A103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918C-4311-3941-A1B4-49450F7EADBF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F301C-9CC8-8A45-9297-589D1A103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918C-4311-3941-A1B4-49450F7EADBF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F301C-9CC8-8A45-9297-589D1A103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918C-4311-3941-A1B4-49450F7EADBF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F301C-9CC8-8A45-9297-589D1A103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716" y="99631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918C-4311-3941-A1B4-49450F7EADBF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F301C-9CC8-8A45-9297-589D1A103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918C-4311-3941-A1B4-49450F7EADBF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F301C-9CC8-8A45-9297-589D1A10361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918C-4311-3941-A1B4-49450F7EADBF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F301C-9CC8-8A45-9297-589D1A103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918C-4311-3941-A1B4-49450F7EADBF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F301C-9CC8-8A45-9297-589D1A103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918C-4311-3941-A1B4-49450F7EADBF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F301C-9CC8-8A45-9297-589D1A103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918C-4311-3941-A1B4-49450F7EADBF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F301C-9CC8-8A45-9297-589D1A103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3175" y="457200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918C-4311-3941-A1B4-49450F7EADBF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F301C-9CC8-8A45-9297-589D1A103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991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372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231918C-4311-3941-A1B4-49450F7EADBF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1EF301C-9CC8-8A45-9297-589D1A10361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9837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5" r:id="rId8"/>
    <p:sldLayoutId id="2147483726" r:id="rId9"/>
    <p:sldLayoutId id="2147483721" r:id="rId10"/>
    <p:sldLayoutId id="2147483722" r:id="rId11"/>
    <p:sldLayoutId id="2147483723" r:id="rId12"/>
    <p:sldLayoutId id="2147483724" r:id="rId1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uAM4Si_WhDk?feature=oembed" TargetMode="External"/><Relationship Id="rId5" Type="http://schemas.openxmlformats.org/officeDocument/2006/relationships/image" Target="../media/image2.jpeg"/><Relationship Id="rId4" Type="http://schemas.microsoft.com/office/2018/10/relationships/comments" Target="../comments/modernComment_109_4F497B4D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1_68CC432F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2_9EBA0B2A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3_3ADD9C9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F_30251AD8.xml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18/10/relationships/comments" Target="../comments/modernComment_114_3F3F7DED.xml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893C23-1955-1019-829A-FDE3A841D0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11" b="17720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27" name="Rectangle 20">
            <a:extLst>
              <a:ext uri="{FF2B5EF4-FFF2-40B4-BE49-F238E27FC236}">
                <a16:creationId xmlns:a16="http://schemas.microsoft.com/office/drawing/2014/main" id="{278593E4-9F18-4133-8E6D-49F2BD5E1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197" y="5120640"/>
            <a:ext cx="10058400" cy="82296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  <a:latin typeface="GOTHAM-BOOK" panose="02000504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What is Sustainable Agriculture?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2" y="5943600"/>
            <a:ext cx="10058400" cy="543513"/>
          </a:xfrm>
        </p:spPr>
        <p:txBody>
          <a:bodyPr>
            <a:normAutofit/>
          </a:bodyPr>
          <a:lstStyle/>
          <a:p>
            <a:r>
              <a:rPr lang="en-US" sz="1500" dirty="0">
                <a:solidFill>
                  <a:srgbClr val="FFFFFF"/>
                </a:solidFill>
                <a:latin typeface="GOTHAM-BOOK" panose="02000504050000020004" pitchFamily="2" charset="0"/>
              </a:rPr>
              <a:t>Lesson 1 - Sustainable Agriculture: Introduction</a:t>
            </a:r>
          </a:p>
        </p:txBody>
      </p:sp>
      <p:sp>
        <p:nvSpPr>
          <p:cNvPr id="28" name="Rectangle 22">
            <a:extLst>
              <a:ext uri="{FF2B5EF4-FFF2-40B4-BE49-F238E27FC236}">
                <a16:creationId xmlns:a16="http://schemas.microsoft.com/office/drawing/2014/main" id="{482D7CB0-CBA7-460E-824A-FAAA7D333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7E3DB38-B75C-9ACF-4DBF-4CF58714444A}"/>
              </a:ext>
            </a:extLst>
          </p:cNvPr>
          <p:cNvSpPr txBox="1">
            <a:spLocks/>
          </p:cNvSpPr>
          <p:nvPr/>
        </p:nvSpPr>
        <p:spPr>
          <a:xfrm>
            <a:off x="1066800" y="175893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GOTHAM-BOOK" panose="02000504050000020004" pitchFamily="2" charset="0"/>
              </a:rPr>
              <a:t>What Are The Challenges?</a:t>
            </a:r>
          </a:p>
        </p:txBody>
      </p:sp>
      <p:pic>
        <p:nvPicPr>
          <p:cNvPr id="5" name="Online Media 4">
            <a:hlinkClick r:id="" action="ppaction://media"/>
            <a:extLst>
              <a:ext uri="{FF2B5EF4-FFF2-40B4-BE49-F238E27FC236}">
                <a16:creationId xmlns:a16="http://schemas.microsoft.com/office/drawing/2014/main" id="{38FA3819-2DE5-3637-E2F0-0E8815EC4F8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233453" y="901272"/>
            <a:ext cx="9491374" cy="536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1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ED320B-3926-35C4-8D7B-85F8041D29A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373078" y="749256"/>
            <a:ext cx="4937125" cy="7366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GOTHAM-BOOK" panose="02000504050000020004" pitchFamily="2" charset="0"/>
              </a:rPr>
              <a:t>KNOW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6330B1D-6586-2F70-3921-D54478BCD0D7}"/>
              </a:ext>
            </a:extLst>
          </p:cNvPr>
          <p:cNvSpPr txBox="1">
            <a:spLocks/>
          </p:cNvSpPr>
          <p:nvPr/>
        </p:nvSpPr>
        <p:spPr>
          <a:xfrm>
            <a:off x="5001088" y="728862"/>
            <a:ext cx="4937760" cy="736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latin typeface="GOTHAM-BOOK" panose="02000504050000020004" pitchFamily="2" charset="0"/>
              </a:rPr>
              <a:t>WANT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C589431-5303-8A78-E6E5-0EA25369232B}"/>
              </a:ext>
            </a:extLst>
          </p:cNvPr>
          <p:cNvSpPr txBox="1">
            <a:spLocks/>
          </p:cNvSpPr>
          <p:nvPr/>
        </p:nvSpPr>
        <p:spPr>
          <a:xfrm>
            <a:off x="8777229" y="749256"/>
            <a:ext cx="4937760" cy="736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latin typeface="GOTHAM-BOOK" panose="02000504050000020004" pitchFamily="2" charset="0"/>
              </a:rPr>
              <a:t>LEARN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38EA82-F59E-40F2-C70B-009555885E4F}"/>
              </a:ext>
            </a:extLst>
          </p:cNvPr>
          <p:cNvSpPr txBox="1"/>
          <p:nvPr/>
        </p:nvSpPr>
        <p:spPr>
          <a:xfrm>
            <a:off x="1047180" y="5944788"/>
            <a:ext cx="2794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OTHAM-BOOK" panose="02000504050000020004" pitchFamily="2" charset="0"/>
              <a:cs typeface="Forte" panose="020F0502020204030204" pitchFamily="34" charset="0"/>
            </a:endParaRPr>
          </a:p>
          <a:p>
            <a:r>
              <a:rPr lang="en-US" dirty="0">
                <a:latin typeface="GOTHAM-BOOK" panose="02000504050000020004" pitchFamily="2" charset="0"/>
                <a:cs typeface="Forte" panose="020F0502020204030204" pitchFamily="34" charset="0"/>
              </a:rPr>
              <a:t>What do you know?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70C9A5-695A-A4A5-3C07-9F85DC9429E2}"/>
              </a:ext>
            </a:extLst>
          </p:cNvPr>
          <p:cNvSpPr txBox="1"/>
          <p:nvPr/>
        </p:nvSpPr>
        <p:spPr>
          <a:xfrm>
            <a:off x="4486104" y="5968772"/>
            <a:ext cx="3965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OTHAM-BOOK" panose="02000504050000020004" pitchFamily="2" charset="0"/>
            </a:endParaRPr>
          </a:p>
          <a:p>
            <a:r>
              <a:rPr lang="en-US" dirty="0">
                <a:latin typeface="GOTHAM-BOOK" panose="02000504050000020004" pitchFamily="2" charset="0"/>
              </a:rPr>
              <a:t>What do you want to know?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0BA734-4EF9-3214-7B9E-33F8DEE3B1BD}"/>
              </a:ext>
            </a:extLst>
          </p:cNvPr>
          <p:cNvSpPr txBox="1"/>
          <p:nvPr/>
        </p:nvSpPr>
        <p:spPr>
          <a:xfrm>
            <a:off x="8451649" y="6267953"/>
            <a:ext cx="3354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OTHAM-BOOK" panose="02000504050000020004" pitchFamily="2" charset="0"/>
              </a:rPr>
              <a:t>What have you learned?</a:t>
            </a:r>
            <a:endParaRPr lang="en-US" dirty="0">
              <a:highlight>
                <a:srgbClr val="FFFF00"/>
              </a:highlight>
              <a:latin typeface="GOTHAM-BOOK" panose="02000504050000020004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A5F3E2-3D60-7FA9-FD90-1743B95CC4AD}"/>
              </a:ext>
            </a:extLst>
          </p:cNvPr>
          <p:cNvSpPr/>
          <p:nvPr/>
        </p:nvSpPr>
        <p:spPr>
          <a:xfrm>
            <a:off x="1048718" y="1404854"/>
            <a:ext cx="2794460" cy="4703889"/>
          </a:xfrm>
          <a:prstGeom prst="rect">
            <a:avLst/>
          </a:prstGeom>
          <a:gradFill>
            <a:gsLst>
              <a:gs pos="0">
                <a:schemeClr val="accent1">
                  <a:lumMod val="74000"/>
                  <a:lumOff val="26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E66BB0-043B-1E6B-88FB-95C878E6E437}"/>
              </a:ext>
            </a:extLst>
          </p:cNvPr>
          <p:cNvSpPr/>
          <p:nvPr/>
        </p:nvSpPr>
        <p:spPr>
          <a:xfrm>
            <a:off x="4641798" y="1444750"/>
            <a:ext cx="2794460" cy="4703889"/>
          </a:xfrm>
          <a:prstGeom prst="rect">
            <a:avLst/>
          </a:prstGeom>
          <a:gradFill>
            <a:gsLst>
              <a:gs pos="0">
                <a:schemeClr val="accent1">
                  <a:lumMod val="74000"/>
                  <a:lumOff val="26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B3771B-5911-F099-6205-75EA5A8230CD}"/>
              </a:ext>
            </a:extLst>
          </p:cNvPr>
          <p:cNvSpPr/>
          <p:nvPr/>
        </p:nvSpPr>
        <p:spPr>
          <a:xfrm>
            <a:off x="8451649" y="1444751"/>
            <a:ext cx="2794460" cy="4703889"/>
          </a:xfrm>
          <a:prstGeom prst="rect">
            <a:avLst/>
          </a:prstGeom>
          <a:gradFill>
            <a:gsLst>
              <a:gs pos="0">
                <a:schemeClr val="accent1">
                  <a:lumMod val="74000"/>
                  <a:lumOff val="26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21700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sky, outdoor, green&#10;&#10;Description automatically generated">
            <a:extLst>
              <a:ext uri="{FF2B5EF4-FFF2-40B4-BE49-F238E27FC236}">
                <a16:creationId xmlns:a16="http://schemas.microsoft.com/office/drawing/2014/main" id="{D4960211-7903-EBCB-0897-148C14D3FE7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-32546" y="0"/>
            <a:ext cx="12257092" cy="68217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630BE8-B6A5-EF65-1270-5E4F4188C8B0}"/>
              </a:ext>
            </a:extLst>
          </p:cNvPr>
          <p:cNvSpPr/>
          <p:nvPr/>
        </p:nvSpPr>
        <p:spPr>
          <a:xfrm>
            <a:off x="-32546" y="4717143"/>
            <a:ext cx="12257092" cy="21408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5903CD3-1F25-A538-E274-75BB96776F1D}"/>
              </a:ext>
            </a:extLst>
          </p:cNvPr>
          <p:cNvSpPr txBox="1">
            <a:spLocks/>
          </p:cNvSpPr>
          <p:nvPr/>
        </p:nvSpPr>
        <p:spPr>
          <a:xfrm>
            <a:off x="798286" y="2965393"/>
            <a:ext cx="11361167" cy="5949156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3200" b="1" dirty="0">
                <a:solidFill>
                  <a:schemeClr val="bg1"/>
                </a:solidFill>
                <a:latin typeface="GOTHAM-BOOK" panose="02000504050000020004" pitchFamily="2" charset="0"/>
              </a:rPr>
              <a:t>Agriculture: </a:t>
            </a:r>
            <a:r>
              <a:rPr lang="en-US" sz="2800" dirty="0">
                <a:solidFill>
                  <a:schemeClr val="bg1"/>
                </a:solidFill>
                <a:latin typeface="GOTHAM-BOOK" panose="02000504050000020004" pitchFamily="2" charset="0"/>
              </a:rPr>
              <a:t>“The science, art, or practice of cultivating the soil, producing crops, and raising livestock and in varying degrees the preparation and marketing of the resulting products.”</a:t>
            </a:r>
          </a:p>
          <a:p>
            <a:pPr marL="571500" lvl="1" indent="-571500">
              <a:spcBef>
                <a:spcPts val="0"/>
              </a:spcBef>
              <a:spcAft>
                <a:spcPts val="0"/>
              </a:spcAft>
              <a:buSzPct val="100000"/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9669F34-B422-2276-03DF-FB699AAC1F25}"/>
              </a:ext>
            </a:extLst>
          </p:cNvPr>
          <p:cNvSpPr txBox="1">
            <a:spLocks/>
          </p:cNvSpPr>
          <p:nvPr/>
        </p:nvSpPr>
        <p:spPr>
          <a:xfrm>
            <a:off x="391886" y="36226"/>
            <a:ext cx="10058400" cy="1450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accent2"/>
                </a:solidFill>
                <a:latin typeface="GOTHAM-BOOK" panose="02000504050000020004" pitchFamily="2" charset="0"/>
              </a:rPr>
              <a:t>KEY TERMS</a:t>
            </a:r>
          </a:p>
        </p:txBody>
      </p:sp>
    </p:spTree>
    <p:extLst>
      <p:ext uri="{BB962C8B-B14F-4D97-AF65-F5344CB8AC3E}">
        <p14:creationId xmlns:p14="http://schemas.microsoft.com/office/powerpoint/2010/main" val="266299268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ound, person, hand, rock&#10;&#10;Description automatically generated">
            <a:extLst>
              <a:ext uri="{FF2B5EF4-FFF2-40B4-BE49-F238E27FC236}">
                <a16:creationId xmlns:a16="http://schemas.microsoft.com/office/drawing/2014/main" id="{6F6453C7-4875-2B3F-D3F0-164DE24C75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b="15730"/>
          <a:stretch/>
        </p:blipFill>
        <p:spPr>
          <a:xfrm>
            <a:off x="-20" y="-10886"/>
            <a:ext cx="12191980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3C648BB-C57F-BDBB-7906-B42806430085}"/>
              </a:ext>
            </a:extLst>
          </p:cNvPr>
          <p:cNvSpPr/>
          <p:nvPr/>
        </p:nvSpPr>
        <p:spPr>
          <a:xfrm>
            <a:off x="-20" y="4722495"/>
            <a:ext cx="12192000" cy="21408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5903CD3-1F25-A538-E274-75BB96776F1D}"/>
              </a:ext>
            </a:extLst>
          </p:cNvPr>
          <p:cNvSpPr txBox="1">
            <a:spLocks/>
          </p:cNvSpPr>
          <p:nvPr/>
        </p:nvSpPr>
        <p:spPr>
          <a:xfrm>
            <a:off x="616848" y="4533809"/>
            <a:ext cx="11183268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lvl="1" indent="-571500">
              <a:spcBef>
                <a:spcPts val="0"/>
              </a:spcBef>
              <a:spcAft>
                <a:spcPts val="600"/>
              </a:spcAft>
              <a:buSzPct val="100000"/>
              <a:buFont typeface="Calibri" panose="020F0502020204030204" pitchFamily="34" charset="0"/>
              <a:buChar char="o"/>
            </a:pPr>
            <a:endParaRPr lang="en-US" sz="3200" dirty="0">
              <a:solidFill>
                <a:schemeClr val="bg1"/>
              </a:solidFill>
              <a:latin typeface="GOTHAM-BOOK" panose="02000504050000020004" pitchFamily="2" charset="0"/>
            </a:endParaRPr>
          </a:p>
          <a:p>
            <a:pPr marL="0" lvl="1" indent="0">
              <a:spcBef>
                <a:spcPts val="0"/>
              </a:spcBef>
              <a:spcAft>
                <a:spcPts val="600"/>
              </a:spcAft>
              <a:buSzPct val="100000"/>
              <a:buNone/>
            </a:pPr>
            <a:r>
              <a:rPr lang="en-US" sz="3200" b="1" dirty="0">
                <a:solidFill>
                  <a:schemeClr val="bg1"/>
                </a:solidFill>
                <a:latin typeface="GOTHAM-BOOK" panose="02000504050000020004" pitchFamily="2" charset="0"/>
              </a:rPr>
              <a:t>Sustainable: </a:t>
            </a:r>
            <a:r>
              <a:rPr lang="en-US" sz="3200" dirty="0">
                <a:solidFill>
                  <a:schemeClr val="bg1"/>
                </a:solidFill>
                <a:latin typeface="GOTHAM-BOOK" panose="02000504050000020004" pitchFamily="2" charset="0"/>
              </a:rPr>
              <a:t>“The ability to meet core societal needs in a way that can be maintained indefinitely without significant negative effects.”</a:t>
            </a:r>
            <a:endParaRPr lang="en-US" sz="3200" b="1" dirty="0">
              <a:solidFill>
                <a:schemeClr val="bg1"/>
              </a:solidFill>
              <a:latin typeface="GOTHAM-BOOK" panose="02000504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60207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8247643-37AB-47DE-B7BD-7A64FEB13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BC3119-F8E7-4266-91B8-7A1E808B4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D15890-6502-4FAA-AB03-AFAC88EE2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97653" y="1463628"/>
            <a:ext cx="3455515" cy="4255000"/>
          </a:xfrm>
        </p:spPr>
        <p:txBody>
          <a:bodyPr vert="horz" lIns="0" tIns="45720" rIns="0" bIns="45720" rtlCol="0">
            <a:normAutofit fontScale="92500" lnSpcReduction="10000"/>
          </a:bodyPr>
          <a:lstStyle/>
          <a:p>
            <a:pPr marL="0" lvl="1" indent="0">
              <a:spcBef>
                <a:spcPts val="0"/>
              </a:spcBef>
              <a:spcAft>
                <a:spcPts val="0"/>
              </a:spcAft>
              <a:buSzPct val="100000"/>
              <a:buFont typeface="Calibri" panose="020F0502020204030204" pitchFamily="34" charset="0"/>
              <a:buNone/>
            </a:pPr>
            <a:r>
              <a:rPr lang="en-US" sz="2400" b="1" dirty="0">
                <a:solidFill>
                  <a:srgbClr val="FFFFFF"/>
                </a:solidFill>
                <a:latin typeface="GOTHAM-BOOK" panose="02000504050000020004" pitchFamily="2" charset="0"/>
              </a:rPr>
              <a:t>Sustainable Agriculture:</a:t>
            </a:r>
          </a:p>
          <a:p>
            <a:pPr marL="0" lvl="1" indent="0">
              <a:spcBef>
                <a:spcPts val="0"/>
              </a:spcBef>
              <a:spcAft>
                <a:spcPts val="0"/>
              </a:spcAft>
              <a:buSzPct val="100000"/>
              <a:buFont typeface="Calibri" panose="020F0502020204030204" pitchFamily="34" charset="0"/>
              <a:buNone/>
            </a:pPr>
            <a:endParaRPr lang="en-US" sz="2400" dirty="0">
              <a:solidFill>
                <a:srgbClr val="FFFFFF"/>
              </a:solidFill>
              <a:latin typeface="GOTHAM-BOOK" panose="02000504050000020004" pitchFamily="2" charset="0"/>
            </a:endParaRPr>
          </a:p>
          <a:p>
            <a:pPr marL="0" lvl="1" indent="0">
              <a:spcBef>
                <a:spcPts val="0"/>
              </a:spcBef>
              <a:spcAft>
                <a:spcPts val="0"/>
              </a:spcAft>
              <a:buSzPct val="100000"/>
              <a:buFont typeface="Calibri" panose="020F0502020204030204" pitchFamily="34" charset="0"/>
              <a:buNone/>
            </a:pPr>
            <a:r>
              <a:rPr lang="en-US" sz="2400" dirty="0">
                <a:solidFill>
                  <a:srgbClr val="FFFFFF"/>
                </a:solidFill>
                <a:latin typeface="GOTHAM-BOOK" panose="02000504050000020004" pitchFamily="2" charset="0"/>
              </a:rPr>
              <a:t>Satisfying </a:t>
            </a:r>
            <a:r>
              <a:rPr lang="en-US" sz="2400" b="1" dirty="0">
                <a:solidFill>
                  <a:srgbClr val="FFFFFF"/>
                </a:solidFill>
                <a:latin typeface="GOTHAM-BOOK" panose="02000504050000020004" pitchFamily="2" charset="0"/>
              </a:rPr>
              <a:t>production </a:t>
            </a:r>
            <a:r>
              <a:rPr lang="en-US" sz="2400" dirty="0">
                <a:solidFill>
                  <a:srgbClr val="FFFFFF"/>
                </a:solidFill>
                <a:latin typeface="GOTHAM-BOOK" panose="02000504050000020004" pitchFamily="2" charset="0"/>
              </a:rPr>
              <a:t>needs for human food, feed, fiber, and biofuel, enhancing </a:t>
            </a:r>
            <a:r>
              <a:rPr lang="en-US" sz="2400" b="1" dirty="0">
                <a:solidFill>
                  <a:srgbClr val="FFFFFF"/>
                </a:solidFill>
                <a:latin typeface="GOTHAM-BOOK" panose="02000504050000020004" pitchFamily="2" charset="0"/>
              </a:rPr>
              <a:t>environmental</a:t>
            </a:r>
            <a:r>
              <a:rPr lang="en-US" sz="2400" dirty="0">
                <a:solidFill>
                  <a:srgbClr val="FFFFFF"/>
                </a:solidFill>
                <a:latin typeface="GOTHAM-BOOK" panose="02000504050000020004" pitchFamily="2" charset="0"/>
              </a:rPr>
              <a:t> quality and quality of resource base, sustaining the </a:t>
            </a:r>
            <a:r>
              <a:rPr lang="en-US" sz="2400" b="1" dirty="0">
                <a:solidFill>
                  <a:srgbClr val="FFFFFF"/>
                </a:solidFill>
                <a:latin typeface="GOTHAM-BOOK" panose="02000504050000020004" pitchFamily="2" charset="0"/>
              </a:rPr>
              <a:t>economic</a:t>
            </a:r>
            <a:r>
              <a:rPr lang="en-US" sz="2400" dirty="0">
                <a:solidFill>
                  <a:srgbClr val="FFFFFF"/>
                </a:solidFill>
                <a:latin typeface="GOTHAM-BOOK" panose="02000504050000020004" pitchFamily="2" charset="0"/>
              </a:rPr>
              <a:t> viability of agriculture, and enhancing the quality of life for farmers, farm workers, and </a:t>
            </a:r>
            <a:r>
              <a:rPr lang="en-US" sz="2400" b="1" dirty="0">
                <a:solidFill>
                  <a:srgbClr val="FFFFFF"/>
                </a:solidFill>
                <a:latin typeface="GOTHAM-BOOK" panose="02000504050000020004" pitchFamily="2" charset="0"/>
              </a:rPr>
              <a:t>society</a:t>
            </a:r>
            <a:r>
              <a:rPr lang="en-US" sz="2400" dirty="0">
                <a:solidFill>
                  <a:srgbClr val="FFFFFF"/>
                </a:solidFill>
                <a:latin typeface="GOTHAM-BOOK" panose="02000504050000020004" pitchFamily="2" charset="0"/>
              </a:rPr>
              <a:t> as a whole.</a:t>
            </a:r>
          </a:p>
          <a:p>
            <a:endParaRPr lang="en-US" sz="1500" dirty="0">
              <a:solidFill>
                <a:srgbClr val="FFFFFF"/>
              </a:solidFill>
            </a:endParaRPr>
          </a:p>
        </p:txBody>
      </p:sp>
      <p:pic>
        <p:nvPicPr>
          <p:cNvPr id="5" name="Picture 4" descr="A close up of wheat&#10;&#10;Description automatically generated with low confidence">
            <a:extLst>
              <a:ext uri="{FF2B5EF4-FFF2-40B4-BE49-F238E27FC236}">
                <a16:creationId xmlns:a16="http://schemas.microsoft.com/office/drawing/2014/main" id="{2FAE3136-09E0-7612-EE70-C69511C6D2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14198" r="13656" b="2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68569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41829" y="99413"/>
            <a:ext cx="11480800" cy="1450975"/>
          </a:xfrm>
        </p:spPr>
        <p:txBody>
          <a:bodyPr/>
          <a:lstStyle/>
          <a:p>
            <a:r>
              <a:rPr lang="en-US" b="1" dirty="0">
                <a:latin typeface="GOTHAM-BOOK" panose="02000504050000020004" pitchFamily="2" charset="0"/>
              </a:rPr>
              <a:t>Sustainable Agriculture Key Terms</a:t>
            </a:r>
          </a:p>
        </p:txBody>
      </p:sp>
      <p:pic>
        <p:nvPicPr>
          <p:cNvPr id="5" name="Graphic 4" descr="Warning with solid fill">
            <a:extLst>
              <a:ext uri="{FF2B5EF4-FFF2-40B4-BE49-F238E27FC236}">
                <a16:creationId xmlns:a16="http://schemas.microsoft.com/office/drawing/2014/main" id="{3574D706-41C0-BB35-3998-11EA35C56A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5175" y="1707574"/>
            <a:ext cx="1721426" cy="1721426"/>
          </a:xfrm>
          <a:prstGeom prst="rect">
            <a:avLst/>
          </a:prstGeom>
        </p:spPr>
      </p:pic>
      <p:pic>
        <p:nvPicPr>
          <p:cNvPr id="7" name="Graphic 6" descr="Earth globe: Americas with solid fill">
            <a:extLst>
              <a:ext uri="{FF2B5EF4-FFF2-40B4-BE49-F238E27FC236}">
                <a16:creationId xmlns:a16="http://schemas.microsoft.com/office/drawing/2014/main" id="{CD6D41F3-5E33-D6E6-D5B5-6F1D6E8D70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5516" y="3923472"/>
            <a:ext cx="1881085" cy="18810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1EB2220-A42C-87F0-0838-90A7A872368D}"/>
              </a:ext>
            </a:extLst>
          </p:cNvPr>
          <p:cNvSpPr/>
          <p:nvPr/>
        </p:nvSpPr>
        <p:spPr>
          <a:xfrm>
            <a:off x="2699657" y="1988457"/>
            <a:ext cx="7576457" cy="1219200"/>
          </a:xfrm>
          <a:prstGeom prst="rect">
            <a:avLst/>
          </a:prstGeom>
          <a:gradFill>
            <a:gsLst>
              <a:gs pos="0">
                <a:schemeClr val="accent1">
                  <a:lumMod val="74000"/>
                  <a:lumOff val="26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ACD247-28AB-E8DE-271A-17592C3EE9F9}"/>
              </a:ext>
            </a:extLst>
          </p:cNvPr>
          <p:cNvSpPr/>
          <p:nvPr/>
        </p:nvSpPr>
        <p:spPr>
          <a:xfrm>
            <a:off x="2677885" y="4160651"/>
            <a:ext cx="7576457" cy="1219200"/>
          </a:xfrm>
          <a:prstGeom prst="rect">
            <a:avLst/>
          </a:prstGeom>
          <a:gradFill>
            <a:gsLst>
              <a:gs pos="0">
                <a:schemeClr val="accent1">
                  <a:lumMod val="74000"/>
                  <a:lumOff val="26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DE448D-E364-4288-9F1D-70F635AC6351}"/>
              </a:ext>
            </a:extLst>
          </p:cNvPr>
          <p:cNvSpPr txBox="1"/>
          <p:nvPr/>
        </p:nvSpPr>
        <p:spPr>
          <a:xfrm>
            <a:off x="2873829" y="2256770"/>
            <a:ext cx="6966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OTHAM-BOOK" panose="02000504050000020004" pitchFamily="2" charset="0"/>
              </a:rPr>
              <a:t>Vulnerability: </a:t>
            </a:r>
            <a:r>
              <a:rPr lang="en-US" dirty="0">
                <a:latin typeface="GOTHAM-BOOK" panose="02000504050000020004" pitchFamily="2" charset="0"/>
              </a:rPr>
              <a:t>“The quality or capability of a system to be exposed to risk and uncertainty.”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BE1CDF-B945-6898-6ADA-C4B0BBCB85AB}"/>
              </a:ext>
            </a:extLst>
          </p:cNvPr>
          <p:cNvSpPr txBox="1"/>
          <p:nvPr/>
        </p:nvSpPr>
        <p:spPr>
          <a:xfrm>
            <a:off x="2873829" y="4381994"/>
            <a:ext cx="7068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OTHAM-BOOK" panose="02000504050000020004" pitchFamily="2" charset="0"/>
              </a:rPr>
              <a:t>Adaptability:</a:t>
            </a:r>
            <a:r>
              <a:rPr lang="en-US" dirty="0">
                <a:latin typeface="GOTHAM-BOOK" panose="02000504050000020004" pitchFamily="2" charset="0"/>
              </a:rPr>
              <a:t> “The ability of a system to evolve and change in response to long-term changes in the surrounding environment.”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73807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9C0596C-2F17-12F4-BDF5-F51EA8B2DEAA}"/>
              </a:ext>
            </a:extLst>
          </p:cNvPr>
          <p:cNvSpPr/>
          <p:nvPr/>
        </p:nvSpPr>
        <p:spPr>
          <a:xfrm>
            <a:off x="2699655" y="4831825"/>
            <a:ext cx="7576457" cy="1219200"/>
          </a:xfrm>
          <a:prstGeom prst="rect">
            <a:avLst/>
          </a:prstGeom>
          <a:gradFill>
            <a:gsLst>
              <a:gs pos="0">
                <a:schemeClr val="accent1">
                  <a:lumMod val="74000"/>
                  <a:lumOff val="26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EB2220-A42C-87F0-0838-90A7A872368D}"/>
              </a:ext>
            </a:extLst>
          </p:cNvPr>
          <p:cNvSpPr/>
          <p:nvPr/>
        </p:nvSpPr>
        <p:spPr>
          <a:xfrm>
            <a:off x="2699655" y="1070547"/>
            <a:ext cx="7576457" cy="1219200"/>
          </a:xfrm>
          <a:prstGeom prst="rect">
            <a:avLst/>
          </a:prstGeom>
          <a:gradFill>
            <a:gsLst>
              <a:gs pos="0">
                <a:schemeClr val="accent1">
                  <a:lumMod val="74000"/>
                  <a:lumOff val="26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ACD247-28AB-E8DE-271A-17592C3EE9F9}"/>
              </a:ext>
            </a:extLst>
          </p:cNvPr>
          <p:cNvSpPr/>
          <p:nvPr/>
        </p:nvSpPr>
        <p:spPr>
          <a:xfrm>
            <a:off x="2699655" y="3018607"/>
            <a:ext cx="7576457" cy="1219200"/>
          </a:xfrm>
          <a:prstGeom prst="rect">
            <a:avLst/>
          </a:prstGeom>
          <a:gradFill>
            <a:gsLst>
              <a:gs pos="0">
                <a:schemeClr val="accent1">
                  <a:lumMod val="74000"/>
                  <a:lumOff val="26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DE448D-E364-4288-9F1D-70F635AC6351}"/>
              </a:ext>
            </a:extLst>
          </p:cNvPr>
          <p:cNvSpPr txBox="1"/>
          <p:nvPr/>
        </p:nvSpPr>
        <p:spPr>
          <a:xfrm>
            <a:off x="2924628" y="1223311"/>
            <a:ext cx="6966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GOTHAM-BOOK" panose="02000504050000020004" pitchFamily="2" charset="0"/>
              </a:rPr>
              <a:t>Resistance:</a:t>
            </a:r>
            <a:r>
              <a:rPr lang="en-US" sz="1800" dirty="0">
                <a:latin typeface="GOTHAM-BOOK" panose="02000504050000020004" pitchFamily="2" charset="0"/>
              </a:rPr>
              <a:t> “The ability of a system to resist being dislodged from a stable condition by a disturbance such as some sort of system stressors and fluctuating conditions."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BE1CDF-B945-6898-6ADA-C4B0BBCB85AB}"/>
              </a:ext>
            </a:extLst>
          </p:cNvPr>
          <p:cNvSpPr txBox="1"/>
          <p:nvPr/>
        </p:nvSpPr>
        <p:spPr>
          <a:xfrm>
            <a:off x="2873827" y="3174017"/>
            <a:ext cx="7402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800" b="1" dirty="0">
                <a:latin typeface="GOTHAM-BOOK" panose="02000504050000020004" pitchFamily="2" charset="0"/>
              </a:rPr>
              <a:t>Resilience:</a:t>
            </a:r>
            <a:r>
              <a:rPr lang="en-US" sz="1800" dirty="0">
                <a:latin typeface="GOTHAM-BOOK" panose="02000504050000020004" pitchFamily="2" charset="0"/>
              </a:rPr>
              <a:t> “The capacity of a system to absorb a spectrum of shocks or perturbations and still retain and further develop the same fundamental structure, functioning and feedbacks.”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F86AE1-A404-119E-6BD1-1260BEE6DBEE}"/>
              </a:ext>
            </a:extLst>
          </p:cNvPr>
          <p:cNvSpPr txBox="1"/>
          <p:nvPr/>
        </p:nvSpPr>
        <p:spPr>
          <a:xfrm>
            <a:off x="2873826" y="4988358"/>
            <a:ext cx="70684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b="1" dirty="0">
                <a:latin typeface="GOTHAM-BOOK" panose="02000504050000020004" pitchFamily="2" charset="0"/>
              </a:rPr>
              <a:t>Robustness:</a:t>
            </a:r>
            <a:r>
              <a:rPr lang="en-US" sz="1800" dirty="0">
                <a:latin typeface="GOTHAM-BOOK" panose="02000504050000020004" pitchFamily="2" charset="0"/>
              </a:rPr>
              <a:t> “The ability of a system to withstand stresses, pressures, and changes in circumstances.”</a:t>
            </a:r>
          </a:p>
        </p:txBody>
      </p:sp>
      <p:pic>
        <p:nvPicPr>
          <p:cNvPr id="16" name="Graphic 15" descr="Gears with solid fill">
            <a:extLst>
              <a:ext uri="{FF2B5EF4-FFF2-40B4-BE49-F238E27FC236}">
                <a16:creationId xmlns:a16="http://schemas.microsoft.com/office/drawing/2014/main" id="{433149E9-24FB-08CF-5131-CD83242DE1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9085" y="4820457"/>
            <a:ext cx="1219199" cy="1219199"/>
          </a:xfrm>
          <a:prstGeom prst="rect">
            <a:avLst/>
          </a:prstGeom>
        </p:spPr>
      </p:pic>
      <p:pic>
        <p:nvPicPr>
          <p:cNvPr id="19" name="Graphic 18" descr="Full Brick Wall with solid fill">
            <a:extLst>
              <a:ext uri="{FF2B5EF4-FFF2-40B4-BE49-F238E27FC236}">
                <a16:creationId xmlns:a16="http://schemas.microsoft.com/office/drawing/2014/main" id="{894033B9-D1AD-972E-6A5D-FE4FF8FA70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9086" y="1021679"/>
            <a:ext cx="1320800" cy="1320800"/>
          </a:xfrm>
          <a:prstGeom prst="rect">
            <a:avLst/>
          </a:prstGeom>
        </p:spPr>
      </p:pic>
      <p:pic>
        <p:nvPicPr>
          <p:cNvPr id="21" name="Graphic 20" descr="Muscular arm with solid fill">
            <a:extLst>
              <a:ext uri="{FF2B5EF4-FFF2-40B4-BE49-F238E27FC236}">
                <a16:creationId xmlns:a16="http://schemas.microsoft.com/office/drawing/2014/main" id="{27C1F341-6178-8C7F-BD6A-4C8209476D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9086" y="3044932"/>
            <a:ext cx="1219199" cy="121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2561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60"/>
          <a:stretch/>
        </p:blipFill>
        <p:spPr>
          <a:xfrm>
            <a:off x="1197414" y="257162"/>
            <a:ext cx="6332938" cy="5846738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6691086" y="2519667"/>
            <a:ext cx="4650358" cy="10954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1"/>
                </a:solidFill>
                <a:latin typeface="GOTHAM-BOOK" panose="02000504050000020004" pitchFamily="2" charset="0"/>
              </a:rPr>
              <a:t>Agriculture sustainability is all about </a:t>
            </a:r>
            <a:r>
              <a:rPr lang="en-US" sz="4000" b="1" dirty="0">
                <a:solidFill>
                  <a:schemeClr val="accent2"/>
                </a:solidFill>
                <a:latin typeface="GOTHAM-BOOK" panose="02000504050000020004" pitchFamily="2" charset="0"/>
              </a:rPr>
              <a:t>balance.</a:t>
            </a:r>
          </a:p>
        </p:txBody>
      </p:sp>
    </p:spTree>
    <p:extLst>
      <p:ext uri="{BB962C8B-B14F-4D97-AF65-F5344CB8AC3E}">
        <p14:creationId xmlns:p14="http://schemas.microsoft.com/office/powerpoint/2010/main" val="158696903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3394</TotalTime>
  <Words>584</Words>
  <Application>Microsoft Macintosh PowerPoint</Application>
  <PresentationFormat>Widescreen</PresentationFormat>
  <Paragraphs>54</Paragraphs>
  <Slides>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Courier New</vt:lpstr>
      <vt:lpstr>GOTHAM-BOOK</vt:lpstr>
      <vt:lpstr>Retrospect</vt:lpstr>
      <vt:lpstr>What is Sustainable Agriculture?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Sustainable Agriculture Key Terms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Environmental Sustainability</dc:title>
  <dc:creator>Leah Gibson</dc:creator>
  <cp:lastModifiedBy>Lauren Millang</cp:lastModifiedBy>
  <cp:revision>57</cp:revision>
  <dcterms:created xsi:type="dcterms:W3CDTF">2017-05-14T18:22:16Z</dcterms:created>
  <dcterms:modified xsi:type="dcterms:W3CDTF">2022-11-14T15:56:59Z</dcterms:modified>
</cp:coreProperties>
</file>